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94" r:id="rId3"/>
    <p:sldMasterId id="2147483802" r:id="rId4"/>
    <p:sldMasterId id="2147483809" r:id="rId5"/>
    <p:sldMasterId id="2147483817" r:id="rId6"/>
  </p:sldMasterIdLst>
  <p:notesMasterIdLst>
    <p:notesMasterId r:id="rId90"/>
  </p:notesMasterIdLst>
  <p:sldIdLst>
    <p:sldId id="825" r:id="rId7"/>
    <p:sldId id="826" r:id="rId8"/>
    <p:sldId id="827" r:id="rId9"/>
    <p:sldId id="828" r:id="rId10"/>
    <p:sldId id="738" r:id="rId11"/>
    <p:sldId id="739" r:id="rId12"/>
    <p:sldId id="740" r:id="rId13"/>
    <p:sldId id="741" r:id="rId14"/>
    <p:sldId id="742" r:id="rId15"/>
    <p:sldId id="743" r:id="rId16"/>
    <p:sldId id="744" r:id="rId17"/>
    <p:sldId id="745" r:id="rId18"/>
    <p:sldId id="746" r:id="rId19"/>
    <p:sldId id="747" r:id="rId20"/>
    <p:sldId id="748" r:id="rId21"/>
    <p:sldId id="750" r:id="rId22"/>
    <p:sldId id="749" r:id="rId23"/>
    <p:sldId id="751" r:id="rId24"/>
    <p:sldId id="752" r:id="rId25"/>
    <p:sldId id="753" r:id="rId26"/>
    <p:sldId id="754" r:id="rId27"/>
    <p:sldId id="832" r:id="rId28"/>
    <p:sldId id="833" r:id="rId29"/>
    <p:sldId id="533" r:id="rId30"/>
    <p:sldId id="760" r:id="rId31"/>
    <p:sldId id="761" r:id="rId32"/>
    <p:sldId id="762" r:id="rId33"/>
    <p:sldId id="763" r:id="rId34"/>
    <p:sldId id="764" r:id="rId35"/>
    <p:sldId id="765" r:id="rId36"/>
    <p:sldId id="835" r:id="rId37"/>
    <p:sldId id="767" r:id="rId38"/>
    <p:sldId id="774" r:id="rId39"/>
    <p:sldId id="775" r:id="rId40"/>
    <p:sldId id="776" r:id="rId41"/>
    <p:sldId id="777" r:id="rId42"/>
    <p:sldId id="780" r:id="rId43"/>
    <p:sldId id="778" r:id="rId44"/>
    <p:sldId id="781" r:id="rId45"/>
    <p:sldId id="782" r:id="rId46"/>
    <p:sldId id="785" r:id="rId47"/>
    <p:sldId id="783" r:id="rId48"/>
    <p:sldId id="784" r:id="rId49"/>
    <p:sldId id="786" r:id="rId50"/>
    <p:sldId id="787" r:id="rId51"/>
    <p:sldId id="788" r:id="rId52"/>
    <p:sldId id="789" r:id="rId53"/>
    <p:sldId id="790" r:id="rId54"/>
    <p:sldId id="791" r:id="rId55"/>
    <p:sldId id="792" r:id="rId56"/>
    <p:sldId id="793" r:id="rId57"/>
    <p:sldId id="794" r:id="rId58"/>
    <p:sldId id="795" r:id="rId59"/>
    <p:sldId id="796" r:id="rId60"/>
    <p:sldId id="797" r:id="rId61"/>
    <p:sldId id="823" r:id="rId62"/>
    <p:sldId id="824" r:id="rId63"/>
    <p:sldId id="798" r:id="rId64"/>
    <p:sldId id="799" r:id="rId65"/>
    <p:sldId id="800" r:id="rId66"/>
    <p:sldId id="801" r:id="rId67"/>
    <p:sldId id="836" r:id="rId68"/>
    <p:sldId id="837" r:id="rId69"/>
    <p:sldId id="838" r:id="rId70"/>
    <p:sldId id="840" r:id="rId71"/>
    <p:sldId id="841" r:id="rId72"/>
    <p:sldId id="842" r:id="rId73"/>
    <p:sldId id="843" r:id="rId74"/>
    <p:sldId id="839" r:id="rId75"/>
    <p:sldId id="844" r:id="rId76"/>
    <p:sldId id="848" r:id="rId77"/>
    <p:sldId id="849" r:id="rId78"/>
    <p:sldId id="852" r:id="rId79"/>
    <p:sldId id="851" r:id="rId80"/>
    <p:sldId id="857" r:id="rId81"/>
    <p:sldId id="771" r:id="rId82"/>
    <p:sldId id="854" r:id="rId83"/>
    <p:sldId id="855" r:id="rId84"/>
    <p:sldId id="853" r:id="rId85"/>
    <p:sldId id="821" r:id="rId86"/>
    <p:sldId id="820" r:id="rId87"/>
    <p:sldId id="822" r:id="rId88"/>
    <p:sldId id="737" r:id="rId89"/>
  </p:sldIdLst>
  <p:sldSz cx="9906000" cy="6858000" type="A4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0" autoAdjust="0"/>
    <p:restoredTop sz="94660"/>
  </p:normalViewPr>
  <p:slideViewPr>
    <p:cSldViewPr>
      <p:cViewPr varScale="1">
        <p:scale>
          <a:sx n="79" d="100"/>
          <a:sy n="79" d="100"/>
        </p:scale>
        <p:origin x="-360" y="-9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fld id="{9172AD96-4FBB-4E65-8EF4-06183F1E79B9}" type="datetimeFigureOut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fld id="{21D2878C-3C34-4620-98C1-4BF6FF0BFA8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6123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 ExtraBold" pitchFamily="50" charset="-127"/>
        <a:ea typeface="나눔고딕 ExtraBold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 ExtraBold" pitchFamily="50" charset="-127"/>
        <a:ea typeface="나눔고딕 ExtraBold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 ExtraBold" pitchFamily="50" charset="-127"/>
        <a:ea typeface="나눔고딕 ExtraBold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 ExtraBold" pitchFamily="50" charset="-127"/>
        <a:ea typeface="나눔고딕 ExtraBold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고딕 ExtraBold" pitchFamily="50" charset="-127"/>
        <a:ea typeface="나눔고딕 ExtraBold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208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B96A19E-AEB0-4C0E-86E6-12043F0E2621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00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0463799-C993-4077-9D6B-D19DD1D3A93F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10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40ACB57-D58F-4981-8A0B-EF0162F0D1C1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2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43C650F-8134-4CB9-8966-5CB73313A0B7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31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0686206-B72F-4A1D-8FFE-51E82F079EE3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4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0460342-C94D-471A-98B0-32BA2A400E1D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51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BE7234E-1A0C-4704-974F-74BDD663A2C3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6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4892CF5-6A9F-4550-9DCA-7D7EEFB0C810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72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513B8D2-8B9E-4D4B-84BF-EB8CE80B8C61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382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2527F62-3831-4E35-9031-8C68AD5BA9D8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413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618D627-891D-4F0C-9C30-79570AB0BBB3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218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5B515D4-C441-4E01-9480-4CC9409C3EF4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42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CE7616B-12B5-4F84-836A-DAD5A78FD30E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43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3E0DA2F-1E02-4926-B06B-B965EB4BD5D6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44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8A2535A-4C94-48F7-ABC2-A3E2F0FD557C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454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0A0BF49-33A8-4B3C-9954-28767F97C667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464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2DFAA4C-1080-4568-BE8B-BEE31FCC5EE1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474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E9E12BE-43E1-4F36-AF01-D7A54113BD6E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48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E2B8D06-3449-425F-A22B-73ED365D14AD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495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EAEFD8A-E21A-46FD-8B08-300A4C4D36C6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0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C836B64-567C-446F-ADBF-FE27A9C56502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15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6B92FC8-C67A-498B-8066-8A2790731514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228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181CBE5-AC4D-4D37-8C56-BFA002B4DAF4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2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29A8A30-D99F-451C-B7E2-998551661529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360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68DC19A-AB53-45E8-B512-C47F7D144766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4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EBF3DED-B64E-400F-8EF1-04123787C0EB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56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2B2B8A4-50DC-4C6D-8C83-3C3FD3F72BD2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6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9624154-F56A-4CCC-B3AA-E39B36F3A0BA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7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8AE59B8-C0CF-458C-9047-87C54AAC9CAA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8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3F0544D-DA39-4145-AB17-A3091A768E38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597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8662461-D953-4A3A-BD45-FA2A283BBCD4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0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CA9DFD9-5ACF-4255-BAB5-48418315D686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17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8D2031D-8F03-49D3-AD64-A7CF89351891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239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F1D3636-0107-4C25-BB27-7A47817DCEF9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2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D3E90D0-1F0F-4457-875D-D5685B8C36DC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38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FE202ED-3E0E-45ED-A07D-55194FDCE4F6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4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F9D40C8-B886-4CAB-B1D8-17E1B562194F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58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D6C5883-63EB-447C-8F84-CD9889A638DF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6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BE50825-0A92-458E-A3D3-6F5407D918BB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79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184AFD5-708E-4789-9A2D-7B1EF141D0BE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89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77E7E19-2522-4D7F-9039-7D36F76991E8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99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C186638-F258-4532-BC91-6341F7280717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71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98D6560-D847-4F0C-8DA6-1D2F7AF3962E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72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15FCEDE8-6BD2-48C8-BA7D-5400653DAB52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249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7133964-1A24-469E-A3C5-0AF44BAE3ADB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730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4924D8D-5379-430A-90EF-F9D84260C71D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740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3BD85C5-E0F4-4987-A294-B6110C1E7780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75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7595445-F97D-4BC5-9207-BA8D785233EB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761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09EB546-6DE3-4570-B4C0-2790921948DC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77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37ED9F2-C55F-4FE9-BBE4-9F38F9658CA4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781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F0DAF3C-9EA0-4EF1-82FA-060C8C568D06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7920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AEB60B3-376A-41B4-AA93-4CFC90B3BC26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02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9572293-9083-4728-BA9C-3A128C35FC70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12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27DA3C9-1924-4C23-9CEB-540ABBFCD9B4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22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95C3F5E-2652-4E9F-8EDF-6FBB8382F239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259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8458CCC-ECEC-4192-9CB8-226E32F04AA1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33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7EBFFA6-350D-40EF-984F-0AAD8774F3B3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43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72DA6D1-8A15-435C-BF3E-8C432B297D07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53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350754C5-D2C6-4B6B-ABF2-A469AD7EEB66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63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63B97C5-C5C1-4724-903E-DCB1E2B99DE0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73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A1C9639-DB99-4164-A829-84C6F92A0FD2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84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5748A50-3F81-4192-8A7C-D7D686B497D7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94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ED30362-A3A9-4277-BBE3-776E46879F01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04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A3A47C2-D442-45E8-8322-5378BD11C887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04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A3A47C2-D442-45E8-8322-5378BD11C887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04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A3A47C2-D442-45E8-8322-5378BD11C887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269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C666B68-AB7E-4824-863C-B4C99E9A08A0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04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A3A47C2-D442-45E8-8322-5378BD11C887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04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A3A47C2-D442-45E8-8322-5378BD11C887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14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52B1BC7-0BBA-44FB-9198-7E5129160605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25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4CE4368-D68B-4429-A53E-8D651242B66E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35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C58D158-F6FA-4B4C-8035-25F82068319D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945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37AF747-C0B5-42DD-A566-981C73EA0CA9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2800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DC67BE5E-ACF1-4AE4-8772-8935EC9A4364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290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23FA62E-E028-4C3B-BC34-46B81D8513B3}" type="slidenum">
              <a:rPr kumimoji="0" lang="ko-KR" altLang="en-US" smtClean="0">
                <a:latin typeface="나눔고딕 ExtraBold" pitchFamily="50" charset="-127"/>
                <a:ea typeface="나눔고딕 ExtraBold" pitchFamily="50" charset="-127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kumimoji="0" lang="ko-KR" altLang="en-US" smtClean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lang="ko-KR" altLang="en-US" smtClean="0">
              <a:solidFill>
                <a:srgbClr val="1D494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44489" y="332663"/>
            <a:ext cx="8270082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4471" y="1916832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69270-428E-464A-AC92-C0470AB377AD}" type="datetime1">
              <a:rPr lang="ko-KR" altLang="en-US"/>
              <a:pPr>
                <a:defRPr/>
              </a:pPr>
              <a:t>2016-06-08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137400" y="6381750"/>
            <a:ext cx="231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1B02F9-046D-4A1C-B767-23C623E203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62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53B65-59F9-472A-9D08-A030E7CFFD4B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3FA86-4254-4E0E-AF97-A6342339972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666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5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5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1B810-5A91-459B-9AFC-670DF859EDE5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3AA84-46DF-4736-BFC1-F83B81B2A36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4076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033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457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7"/>
          <p:cNvGrpSpPr>
            <a:grpSpLocks/>
          </p:cNvGrpSpPr>
          <p:nvPr userDrawn="1"/>
        </p:nvGrpSpPr>
        <p:grpSpPr bwMode="auto">
          <a:xfrm>
            <a:off x="330200" y="2738438"/>
            <a:ext cx="9328150" cy="915987"/>
            <a:chOff x="304800" y="2737888"/>
            <a:chExt cx="8610600" cy="917056"/>
          </a:xfrm>
        </p:grpSpPr>
        <p:pic>
          <p:nvPicPr>
            <p:cNvPr id="5" name="그림 54" descr="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737888"/>
              <a:ext cx="8610600" cy="91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제목 5"/>
            <p:cNvSpPr txBox="1">
              <a:spLocks/>
            </p:cNvSpPr>
            <p:nvPr/>
          </p:nvSpPr>
          <p:spPr>
            <a:xfrm>
              <a:off x="762000" y="2742656"/>
              <a:ext cx="7696200" cy="83917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endParaRPr lang="ko-KR" altLang="en-US" sz="4000" dirty="0" smtClean="0"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1568450" y="2832702"/>
            <a:ext cx="7002974" cy="74869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4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187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88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2480" y="130622"/>
            <a:ext cx="9361040" cy="634082"/>
          </a:xfrm>
        </p:spPr>
        <p:txBody>
          <a:bodyPr>
            <a:normAutofit/>
          </a:bodyPr>
          <a:lstStyle>
            <a:lvl1pPr algn="l">
              <a:defRPr sz="2400" b="1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480" y="1052736"/>
            <a:ext cx="9361040" cy="5328592"/>
          </a:xfrm>
        </p:spPr>
        <p:txBody>
          <a:bodyPr/>
          <a:lstStyle>
            <a:lvl1pPr marL="342900" indent="-342900">
              <a:buFont typeface="맑은 고딕" pitchFamily="50" charset="-127"/>
              <a:buChar char="□"/>
              <a:defRPr sz="1600" baseline="0"/>
            </a:lvl1pPr>
            <a:lvl2pPr marL="742950" indent="-285750">
              <a:buFont typeface="맑은 고딕" pitchFamily="50" charset="-127"/>
              <a:buChar char="○"/>
              <a:defRPr sz="1600"/>
            </a:lvl2pPr>
            <a:lvl3pPr marL="1200150" indent="-285750">
              <a:buFont typeface="Wingdings" pitchFamily="2" charset="2"/>
              <a:buChar char="ü"/>
              <a:defRPr sz="1600"/>
            </a:lvl3pPr>
            <a:lvl4pPr>
              <a:defRPr sz="1600"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3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4</a:t>
            </a:r>
            <a:r>
              <a:rPr lang="ko-KR" altLang="en-US" dirty="0" smtClean="0"/>
              <a:t>단계</a:t>
            </a:r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4725988" y="6492875"/>
            <a:ext cx="5397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BF370-9565-46A9-BCB6-C4271ACDFC41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049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EEA33-E822-4EBC-88CB-48A581BEE426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76C80-BBD3-4F69-97E5-9872BAC1580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07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48C9B-83C5-4E1C-B0BD-837648F70CEB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238BA-AD2C-4D15-A6B4-D51D138B6CA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564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29319-4316-45D2-A82D-0C2953D93DAC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CBA0F-2783-418F-AE9B-886A6EF5328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458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7256463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AABA8C68-F5FD-4103-AC10-4FD7A527251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5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lang="ko-KR" altLang="en-US" smtClean="0">
              <a:solidFill>
                <a:srgbClr val="1D494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2480" y="130622"/>
            <a:ext cx="9361040" cy="634082"/>
          </a:xfrm>
        </p:spPr>
        <p:txBody>
          <a:bodyPr>
            <a:normAutofit/>
          </a:bodyPr>
          <a:lstStyle>
            <a:lvl1pPr algn="l">
              <a:defRPr sz="2400" b="1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827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BF286C-902C-44AA-B866-8D3C5549BA2B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FDDA1-96DC-4545-9ACD-D4075D1641D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802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C2449-3CD2-4D63-9526-05C8790E5BB6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07D00-5D4C-4F30-851B-0B1230A6091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755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25AA96-E650-4C44-BA0A-0AD9F5643472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124C8-48AF-4AEA-92A0-1F2B795D04F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471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7D2B2-C152-458C-9188-9B8ABE4897D4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5B8F6-1439-4F52-8BC8-59E93DFB36C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573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41346B-6B06-4EDF-A8B8-809A949B3931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B3F66-9032-4AEE-80C5-FB89846AFA6A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894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5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5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6DD03-1088-4EC8-A9A2-6703BA16AC3F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3003C-1AC5-47D6-AD43-898DD15A4AD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042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슬라이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30200" y="76200"/>
            <a:ext cx="7759700" cy="74869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495300" y="1066800"/>
            <a:ext cx="8915400" cy="5105400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 eaLnBrk="1" latinLnBrk="1" hangingPunct="1">
              <a:defRPr kumimoji="1" sz="1200" b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79BA2A0-86CE-4A35-9011-73A3C898C9D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10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슬라이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609600"/>
            <a:ext cx="95885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330200" y="76200"/>
            <a:ext cx="7759700" cy="74869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 eaLnBrk="1" latinLnBrk="1" hangingPunct="1">
              <a:defRPr kumimoji="1" sz="1200" b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8E5522C-4FA8-4F72-98EE-A84E6C9EAEB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341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4210050" cy="46224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idx="13"/>
          </p:nvPr>
        </p:nvSpPr>
        <p:spPr>
          <a:xfrm>
            <a:off x="4870450" y="1600200"/>
            <a:ext cx="4540250" cy="46224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30200" y="76200"/>
            <a:ext cx="7759700" cy="74869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 eaLnBrk="1" latinLnBrk="1" hangingPunct="1">
              <a:defRPr kumimoji="1" sz="1200" b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3F38286-CC81-4A7D-AFB0-4B7D59CB497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657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6"/>
          <p:cNvGrpSpPr>
            <a:grpSpLocks/>
          </p:cNvGrpSpPr>
          <p:nvPr userDrawn="1"/>
        </p:nvGrpSpPr>
        <p:grpSpPr bwMode="auto">
          <a:xfrm>
            <a:off x="330200" y="2738438"/>
            <a:ext cx="9328150" cy="915987"/>
            <a:chOff x="304800" y="2737888"/>
            <a:chExt cx="8610600" cy="917056"/>
          </a:xfrm>
        </p:grpSpPr>
        <p:pic>
          <p:nvPicPr>
            <p:cNvPr id="5" name="그림 54" descr="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737888"/>
              <a:ext cx="8610600" cy="91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제목 5"/>
            <p:cNvSpPr txBox="1">
              <a:spLocks/>
            </p:cNvSpPr>
            <p:nvPr/>
          </p:nvSpPr>
          <p:spPr>
            <a:xfrm>
              <a:off x="762000" y="2742656"/>
              <a:ext cx="7696200" cy="83917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endParaRPr kumimoji="0" lang="ko-KR" altLang="en-US" sz="4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1568450" y="2832702"/>
            <a:ext cx="7002974" cy="74869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4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856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9B094-E508-45C9-8D7B-9E944963CC01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4616C-A047-4299-A44B-D99AC999DE2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5pPr>
            <a:lvl6pPr marL="22860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6pPr>
            <a:lvl7pPr marL="27432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7pPr>
            <a:lvl8pPr marL="32004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8pPr>
            <a:lvl9pPr marL="36576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9pPr>
          </a:lstStyle>
          <a:p>
            <a:pPr latinLnBrk="0">
              <a:defRPr/>
            </a:pPr>
            <a:fld id="{ED9484E6-E67B-4CA1-860B-48500F4271AC}" type="slidenum">
              <a:rPr kumimoji="0" lang="ko-KR" altLang="en-US" smtClean="0">
                <a:solidFill>
                  <a:prstClr val="black"/>
                </a:solidFill>
              </a:rPr>
              <a:pPr latinLnBrk="0">
                <a:defRPr/>
              </a:pPr>
              <a:t>‹#›</a:t>
            </a:fld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16496" y="76200"/>
            <a:ext cx="7673404" cy="74869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488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슬라이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30200" y="76200"/>
            <a:ext cx="7759700" cy="74869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495300" y="1066800"/>
            <a:ext cx="8915400" cy="5105400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 eaLnBrk="1" latinLnBrk="1" hangingPunct="1">
              <a:defRPr kumimoji="1" sz="1200" b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784E8A2C-4A18-465D-B2A8-8DE8606068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270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슬라이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330200" y="76200"/>
            <a:ext cx="7759700" cy="74869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 eaLnBrk="1" latinLnBrk="1" hangingPunct="1">
              <a:defRPr kumimoji="1" sz="1200" b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383A807-A633-4243-9BEB-89D1BEB4893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192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4210050" cy="46224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idx="13"/>
          </p:nvPr>
        </p:nvSpPr>
        <p:spPr>
          <a:xfrm>
            <a:off x="4870450" y="1600200"/>
            <a:ext cx="4540250" cy="46224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30200" y="76200"/>
            <a:ext cx="7759700" cy="74869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 eaLnBrk="1" latinLnBrk="1" hangingPunct="1">
              <a:defRPr kumimoji="1" sz="1200" b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06D16A5-608B-4F83-BB36-D85F709F760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6"/>
          <p:cNvGrpSpPr>
            <a:grpSpLocks/>
          </p:cNvGrpSpPr>
          <p:nvPr userDrawn="1"/>
        </p:nvGrpSpPr>
        <p:grpSpPr bwMode="auto">
          <a:xfrm>
            <a:off x="330200" y="2738438"/>
            <a:ext cx="9328150" cy="915987"/>
            <a:chOff x="304800" y="2737888"/>
            <a:chExt cx="8610600" cy="917056"/>
          </a:xfrm>
        </p:grpSpPr>
        <p:pic>
          <p:nvPicPr>
            <p:cNvPr id="5" name="그림 54" descr="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737888"/>
              <a:ext cx="8610600" cy="91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제목 5"/>
            <p:cNvSpPr txBox="1">
              <a:spLocks/>
            </p:cNvSpPr>
            <p:nvPr/>
          </p:nvSpPr>
          <p:spPr>
            <a:xfrm>
              <a:off x="762000" y="2742656"/>
              <a:ext cx="7696200" cy="83917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endParaRPr kumimoji="0" lang="ko-KR" altLang="en-US" sz="4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1568450" y="2832702"/>
            <a:ext cx="7002974" cy="74869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4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76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5pPr>
            <a:lvl6pPr marL="22860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6pPr>
            <a:lvl7pPr marL="27432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7pPr>
            <a:lvl8pPr marL="32004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8pPr>
            <a:lvl9pPr marL="36576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9pPr>
          </a:lstStyle>
          <a:p>
            <a:pPr latinLnBrk="0">
              <a:defRPr/>
            </a:pPr>
            <a:fld id="{5EED4C28-3405-4626-90AB-B0C79AE3B1B2}" type="slidenum">
              <a:rPr kumimoji="0" lang="ko-KR" altLang="en-US" smtClean="0">
                <a:solidFill>
                  <a:prstClr val="black"/>
                </a:solidFill>
              </a:rPr>
              <a:pPr latinLnBrk="0">
                <a:defRPr/>
              </a:pPr>
              <a:t>‹#›</a:t>
            </a:fld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30200" y="76200"/>
            <a:ext cx="7759700" cy="74869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13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 슬라이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30200" y="76200"/>
            <a:ext cx="7759700" cy="74869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495300" y="1066800"/>
            <a:ext cx="8915400" cy="5105400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 eaLnBrk="1" latinLnBrk="1" hangingPunct="1">
              <a:defRPr kumimoji="1" sz="1200" b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158BDF84-B7EC-40B3-A470-B9D4E0092A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80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슬라이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330200" y="76200"/>
            <a:ext cx="7759700" cy="74869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 eaLnBrk="1" latinLnBrk="1" hangingPunct="1">
              <a:defRPr kumimoji="1" sz="1200" b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7C5E3DFC-1AA4-43A9-9E19-2E20C52AAA9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28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4210050" cy="46224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idx="13"/>
          </p:nvPr>
        </p:nvSpPr>
        <p:spPr>
          <a:xfrm>
            <a:off x="4870450" y="1600200"/>
            <a:ext cx="4540250" cy="462240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30200" y="76200"/>
            <a:ext cx="7759700" cy="74869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 eaLnBrk="1" latinLnBrk="1" hangingPunct="1">
              <a:defRPr kumimoji="1" sz="1200" b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70AFEEE-41B3-416F-88BE-2C3EC6A47B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18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6"/>
          <p:cNvGrpSpPr>
            <a:grpSpLocks/>
          </p:cNvGrpSpPr>
          <p:nvPr userDrawn="1"/>
        </p:nvGrpSpPr>
        <p:grpSpPr bwMode="auto">
          <a:xfrm>
            <a:off x="330200" y="2738438"/>
            <a:ext cx="9328150" cy="915987"/>
            <a:chOff x="304800" y="2737888"/>
            <a:chExt cx="8610600" cy="917056"/>
          </a:xfrm>
        </p:grpSpPr>
        <p:pic>
          <p:nvPicPr>
            <p:cNvPr id="5" name="그림 54" descr="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737888"/>
              <a:ext cx="8610600" cy="91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제목 5"/>
            <p:cNvSpPr txBox="1">
              <a:spLocks/>
            </p:cNvSpPr>
            <p:nvPr/>
          </p:nvSpPr>
          <p:spPr>
            <a:xfrm>
              <a:off x="762000" y="2742656"/>
              <a:ext cx="7696200" cy="83917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endParaRPr kumimoji="0" lang="ko-KR" altLang="en-US" sz="4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1568450" y="2832702"/>
            <a:ext cx="7002974" cy="74869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4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6568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11282-CEA6-48A8-A1AB-F4998EC55EBB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BB2FD-BE1D-492E-87CF-56ACB3B7AF0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949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5pPr>
            <a:lvl6pPr marL="22860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6pPr>
            <a:lvl7pPr marL="27432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7pPr>
            <a:lvl8pPr marL="32004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8pPr>
            <a:lvl9pPr marL="3657600" algn="l" defTabSz="914400" rtl="0" eaLnBrk="1" latinLnBrk="1" hangingPunct="1">
              <a:defRPr sz="6000" b="1" kern="1200">
                <a:solidFill>
                  <a:schemeClr val="tx1"/>
                </a:solidFill>
                <a:latin typeface="Lucida Console" pitchFamily="49" charset="0"/>
                <a:ea typeface="궁서체" pitchFamily="17" charset="-127"/>
                <a:cs typeface="+mn-cs"/>
              </a:defRPr>
            </a:lvl9pPr>
          </a:lstStyle>
          <a:p>
            <a:pPr latinLnBrk="0">
              <a:defRPr/>
            </a:pPr>
            <a:fld id="{A2116A4E-5960-4E5F-9CA0-6F4ABDA906CF}" type="slidenum">
              <a:rPr kumimoji="0" lang="ko-KR" altLang="en-US" smtClean="0">
                <a:solidFill>
                  <a:prstClr val="black"/>
                </a:solidFill>
              </a:rPr>
              <a:pPr latinLnBrk="0">
                <a:defRPr/>
              </a:pPr>
              <a:t>‹#›</a:t>
            </a:fld>
            <a:endParaRPr kumimoji="0" lang="ko-KR" altLang="en-US">
              <a:solidFill>
                <a:prstClr val="black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30200" y="76200"/>
            <a:ext cx="7759700" cy="74869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50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lang="ko-KR" altLang="en-US" smtClean="0">
              <a:solidFill>
                <a:srgbClr val="1D494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3133" y="332663"/>
            <a:ext cx="834143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4471" y="1916832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1BBF7-4E80-40CC-B017-97CECA71C518}" type="datetime1">
              <a:rPr lang="ko-KR" altLang="en-US"/>
              <a:pPr>
                <a:defRPr/>
              </a:pPr>
              <a:t>2016-06-08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137400" y="6381750"/>
            <a:ext cx="231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FA1BB-1C24-48A7-A33A-31EC543D00E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590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 txBox="1">
            <a:spLocks/>
          </p:cNvSpPr>
          <p:nvPr userDrawn="1"/>
        </p:nvSpPr>
        <p:spPr>
          <a:xfrm>
            <a:off x="7256463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algn="r" rtl="0" fontAlgn="auto" latinLnBrk="1">
              <a:spcBef>
                <a:spcPts val="0"/>
              </a:spcBef>
              <a:spcAft>
                <a:spcPts val="0"/>
              </a:spcAft>
              <a:defRPr kumimoji="0"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EDE34D72-C3D5-414A-976E-CF6875E651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lang="ko-KR" altLang="en-US" smtClean="0">
              <a:solidFill>
                <a:srgbClr val="1D494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2480" y="130622"/>
            <a:ext cx="9361040" cy="634082"/>
          </a:xfrm>
        </p:spPr>
        <p:txBody>
          <a:bodyPr>
            <a:normAutofit/>
          </a:bodyPr>
          <a:lstStyle>
            <a:lvl1pPr algn="l">
              <a:defRPr sz="2400" b="1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792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7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13E42-AA07-4524-B4D1-2940265F5930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A33E4-D0DD-4D35-9BC4-A5F4876CCB4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361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251A4-106B-4DDC-84A6-2207EBB4D853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52A49-7F22-42D1-80EB-72737F59EF8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786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2D940-1F48-454C-A5D8-6EF17DD3EC0F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8F752-1712-4DB2-9082-0ADC6F5F1E5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5757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B0BA5-0F2D-4DB8-9B26-FCE71571062B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7E6F8-44E4-4B87-85CE-5207E110A8C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729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C813A-2BF1-4FF3-B3FA-1C5E6FAE220F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BE348-5AC2-4D1E-B15A-66B810A07EC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1215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9477A-A25C-4708-A512-64B599F76CF7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1DC0A-E91C-4963-B236-25D04CFCB21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2137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C5B54-9FE4-4F97-A4A2-818F01EE65AD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98637-E6B2-4201-9CF2-B139F5031EE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472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C28E4-67AF-450A-8221-8EC957187C83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A244C-E605-4284-A27A-48A3D1E1A5D1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09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C83BB-C410-45B4-8676-758FAFC7C3EB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83EA2-6FE8-4D00-BD9C-C7E4D4581CB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557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5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5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54F57-2A69-4DAE-A71E-332A282CABD8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5443D-AC1F-4F57-8ED9-DBF447A135A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47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952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179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7"/>
          <p:cNvGrpSpPr>
            <a:grpSpLocks/>
          </p:cNvGrpSpPr>
          <p:nvPr userDrawn="1"/>
        </p:nvGrpSpPr>
        <p:grpSpPr bwMode="auto">
          <a:xfrm>
            <a:off x="330200" y="2738438"/>
            <a:ext cx="9328150" cy="915987"/>
            <a:chOff x="304800" y="2737888"/>
            <a:chExt cx="8610600" cy="917056"/>
          </a:xfrm>
        </p:grpSpPr>
        <p:pic>
          <p:nvPicPr>
            <p:cNvPr id="5" name="그림 54" descr="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737888"/>
              <a:ext cx="8610600" cy="91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제목 5"/>
            <p:cNvSpPr txBox="1">
              <a:spLocks/>
            </p:cNvSpPr>
            <p:nvPr/>
          </p:nvSpPr>
          <p:spPr>
            <a:xfrm>
              <a:off x="762000" y="2742656"/>
              <a:ext cx="7696200" cy="83917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endParaRPr lang="ko-KR" altLang="en-US" sz="40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2" name="제목 개체 틀 1"/>
          <p:cNvSpPr>
            <a:spLocks noGrp="1"/>
          </p:cNvSpPr>
          <p:nvPr>
            <p:ph type="title"/>
          </p:nvPr>
        </p:nvSpPr>
        <p:spPr>
          <a:xfrm>
            <a:off x="1568450" y="2832702"/>
            <a:ext cx="7002974" cy="74869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400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674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B28D8-0F7D-4C60-BCDC-474364058388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D1285-7FBC-4CFA-ABF0-3BFC2C08EC8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690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329F7-1202-4196-8BDD-3B931EE0D861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AAEA5-1FB3-4D61-BB3A-EDE81B6070B9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344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7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03EDA-9EB7-476E-B95D-D9D21A5D9CD6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F1B5E0-24AA-451D-A8A6-15FB61DD9B9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71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49C53-84B0-4AFA-BD29-B53267B09924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81F92-5B43-4FC4-9A05-2F5808023AD1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411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fld id="{3A8080FE-9EAA-49C4-83D5-EC16EAC81735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fld id="{48994F12-EDDA-4401-89EC-B5C1775C7BC9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89" r:id="rId12"/>
    <p:sldLayoutId id="2147483890" r:id="rId13"/>
    <p:sldLayoutId id="2147483891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fld id="{8DAA5AD8-3DD3-48CF-98B6-858A26B966A0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fld id="{2BFF0D7C-8E6B-49F6-A272-367148169E8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2055" name="Picture 8" descr="속간지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219200"/>
            <a:ext cx="89154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20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5717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b="1" smtClean="0">
              <a:solidFill>
                <a:srgbClr val="1D4940"/>
              </a:solidFill>
            </a:endParaRPr>
          </a:p>
        </p:txBody>
      </p:sp>
      <p:sp>
        <p:nvSpPr>
          <p:cNvPr id="3076" name="제목 개체 틀 1"/>
          <p:cNvSpPr>
            <a:spLocks noGrp="1"/>
          </p:cNvSpPr>
          <p:nvPr>
            <p:ph type="title"/>
          </p:nvPr>
        </p:nvSpPr>
        <p:spPr bwMode="auto">
          <a:xfrm>
            <a:off x="330200" y="76200"/>
            <a:ext cx="7759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 eaLnBrk="0" latinLnBrk="0" hangingPunct="0">
              <a:defRPr kumimoji="0" sz="12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800C236-7008-4A39-87B4-8AA0CDAAEA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219200"/>
            <a:ext cx="89154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20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5717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b="1" smtClean="0">
              <a:solidFill>
                <a:srgbClr val="1D4940"/>
              </a:solidFill>
            </a:endParaRPr>
          </a:p>
        </p:txBody>
      </p:sp>
      <p:sp>
        <p:nvSpPr>
          <p:cNvPr id="4100" name="제목 개체 틀 1"/>
          <p:cNvSpPr>
            <a:spLocks noGrp="1"/>
          </p:cNvSpPr>
          <p:nvPr>
            <p:ph type="title"/>
          </p:nvPr>
        </p:nvSpPr>
        <p:spPr bwMode="auto">
          <a:xfrm>
            <a:off x="330200" y="76200"/>
            <a:ext cx="7759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 eaLnBrk="0" latinLnBrk="0" hangingPunct="0">
              <a:defRPr kumimoji="0" sz="12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75D0CFCE-DDE1-42C9-8EAB-12DBCD4FDA0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219200"/>
            <a:ext cx="89154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20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5717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>
              <a:defRPr/>
            </a:pPr>
            <a:endParaRPr lang="ko-KR" altLang="en-US" b="1" smtClean="0">
              <a:solidFill>
                <a:srgbClr val="1D4940"/>
              </a:solidFill>
            </a:endParaRPr>
          </a:p>
        </p:txBody>
      </p:sp>
      <p:sp>
        <p:nvSpPr>
          <p:cNvPr id="5124" name="제목 개체 틀 1"/>
          <p:cNvSpPr>
            <a:spLocks noGrp="1"/>
          </p:cNvSpPr>
          <p:nvPr>
            <p:ph type="title"/>
          </p:nvPr>
        </p:nvSpPr>
        <p:spPr bwMode="auto">
          <a:xfrm>
            <a:off x="330200" y="76200"/>
            <a:ext cx="7759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algn="r" eaLnBrk="0" latinLnBrk="0" hangingPunct="0">
              <a:defRPr kumimoji="0" sz="12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FE814153-ED18-4F83-975E-40E7C4BA8E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614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fld id="{671DF5E9-46AC-47DE-9C56-6346FC2C8589}" type="datetime1">
              <a:rPr lang="ko-KR" altLang="en-US"/>
              <a:pPr>
                <a:defRPr/>
              </a:pPr>
              <a:t>2016-06-08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>
              <a:defRPr/>
            </a:pPr>
            <a:fld id="{5675C54B-67B9-42E0-803D-093A9C686E7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912" r:id="rId12"/>
    <p:sldLayoutId id="2147483913" r:id="rId13"/>
    <p:sldLayoutId id="214748391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 ExtraBold" pitchFamily="50" charset="-127"/>
          <a:ea typeface="나눔고딕 ExtraBold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나눔고딕 ExtraBold" pitchFamily="50" charset="-127"/>
          <a:ea typeface="나눔고딕 ExtraBold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rl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obesoft.co.kr/" TargetMode="External"/><Relationship Id="rId4" Type="http://schemas.openxmlformats.org/officeDocument/2006/relationships/hyperlink" Target="http://www.qtii.co.kr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fl.ws/nytim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pminder.org/" TargetMode="External"/><Relationship Id="rId4" Type="http://schemas.openxmlformats.org/officeDocument/2006/relationships/hyperlink" Target="http://datafl.ws/han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cdata.com/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big.kr/index.php?mid=map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그룹 1"/>
          <p:cNvGrpSpPr>
            <a:grpSpLocks/>
          </p:cNvGrpSpPr>
          <p:nvPr/>
        </p:nvGrpSpPr>
        <p:grpSpPr bwMode="auto">
          <a:xfrm>
            <a:off x="330200" y="2738438"/>
            <a:ext cx="9328150" cy="915987"/>
            <a:chOff x="304800" y="2737888"/>
            <a:chExt cx="8610600" cy="917056"/>
          </a:xfrm>
        </p:grpSpPr>
        <p:pic>
          <p:nvPicPr>
            <p:cNvPr id="36868" name="그림 54" descr="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737888"/>
              <a:ext cx="8610600" cy="917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69" name="제목 5"/>
            <p:cNvSpPr txBox="1">
              <a:spLocks/>
            </p:cNvSpPr>
            <p:nvPr/>
          </p:nvSpPr>
          <p:spPr bwMode="auto">
            <a:xfrm>
              <a:off x="762000" y="2743200"/>
              <a:ext cx="76962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kumimoji="0" lang="ko-KR" altLang="en-US" sz="4000" b="1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빅데이터 </a:t>
              </a:r>
              <a:r>
                <a:rPr kumimoji="0" lang="ko-KR" altLang="en-US" sz="4000" b="1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세미나</a:t>
              </a:r>
              <a:endParaRPr kumimoji="0" lang="ko-KR" altLang="en-US" sz="4000" b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시대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빅데이터의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가치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94025" y="2311400"/>
            <a:ext cx="3917950" cy="38322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5400" b="1" dirty="0" smtClean="0">
                <a:solidFill>
                  <a:schemeClr val="tx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반도체</a:t>
            </a:r>
            <a:endParaRPr lang="en-US" altLang="ko-KR" sz="5400" b="1" dirty="0" smtClean="0">
              <a:solidFill>
                <a:schemeClr val="tx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400" b="1" dirty="0" smtClean="0">
                <a:solidFill>
                  <a:schemeClr val="tx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조선</a:t>
            </a:r>
            <a:endParaRPr lang="en-US" altLang="ko-KR" sz="5400" b="1" dirty="0">
              <a:solidFill>
                <a:schemeClr val="tx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400" b="1" dirty="0" smtClean="0">
                <a:solidFill>
                  <a:schemeClr val="tx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자동차</a:t>
            </a:r>
            <a:endParaRPr lang="en-US" altLang="ko-KR" sz="5400" b="1" dirty="0" smtClean="0">
              <a:solidFill>
                <a:schemeClr val="tx2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시대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가치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920750" y="2097088"/>
            <a:ext cx="3917950" cy="38322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5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반도체</a:t>
            </a:r>
            <a:endParaRPr lang="en-US" altLang="ko-KR" sz="54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조선</a:t>
            </a:r>
            <a:endParaRPr lang="en-US" altLang="ko-KR" sz="5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5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자동차</a:t>
            </a:r>
            <a:endParaRPr lang="en-US" altLang="ko-KR" sz="54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5178425" y="2093913"/>
            <a:ext cx="3917950" cy="3835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6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석유제품</a:t>
            </a:r>
            <a:endParaRPr lang="en-US" altLang="ko-KR" sz="6000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60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석유화학</a:t>
            </a:r>
            <a:endParaRPr lang="en-US" altLang="ko-KR" sz="6000" b="1" dirty="0" smtClean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시대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질문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095500" y="1857375"/>
            <a:ext cx="5707063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446088" indent="-446088" algn="ctr" eaLnBrk="0" latinLnBrk="0" hangingPunct="0">
              <a:spcBef>
                <a:spcPts val="600"/>
              </a:spcBef>
              <a:defRPr/>
            </a:pPr>
            <a:r>
              <a:rPr kumimoji="0" lang="ko-KR" altLang="en-US" sz="48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데이터란 </a:t>
            </a:r>
            <a:r>
              <a:rPr kumimoji="0" lang="en-US" altLang="ko-KR" sz="4800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?</a:t>
            </a:r>
            <a:r>
              <a:rPr kumimoji="0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/>
            </a:r>
            <a:br>
              <a:rPr kumimoji="0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</a:br>
            <a:r>
              <a:rPr kumimoji="0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/>
            </a:r>
            <a:br>
              <a:rPr kumimoji="0"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</a:br>
            <a:endParaRPr kumimoji="0"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pic>
        <p:nvPicPr>
          <p:cNvPr id="48133" name="Picture 2" descr="C:\Program Files (x86)\Microsoft Office\MEDIA\CAGCAT10\j0186348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3552825"/>
            <a:ext cx="2049462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5" descr="C:\Program Files (x86)\Microsoft Office\MEDIA\CAGCAT10\j0234657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75" y="2782888"/>
            <a:ext cx="171291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mainfrm"/>
          <p:cNvSpPr>
            <a:spLocks noEditPoints="1" noChangeArrowheads="1"/>
          </p:cNvSpPr>
          <p:nvPr/>
        </p:nvSpPr>
        <p:spPr bwMode="auto">
          <a:xfrm>
            <a:off x="3841750" y="4532313"/>
            <a:ext cx="1809750" cy="180975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0 h 21600"/>
              <a:gd name="T4" fmla="*/ 2147483647 w 21600"/>
              <a:gd name="T5" fmla="*/ 0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0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32 w 21600"/>
              <a:gd name="T25" fmla="*/ 22174 h 21600"/>
              <a:gd name="T26" fmla="*/ 21579 w 21600"/>
              <a:gd name="T27" fmla="*/ 279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8136" name="Picture 8" descr="C:\Program Files (x86)\Microsoft Office\MEDIA\CAGCAT10\j0335112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3424238"/>
            <a:ext cx="2917825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시대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시대의 준비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 bwMode="gray">
          <a:xfrm>
            <a:off x="3700463" y="2052638"/>
            <a:ext cx="2251075" cy="1071562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클라우드스토리지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가상머신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가상데스크탑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3687763" y="3475038"/>
            <a:ext cx="2251075" cy="1071562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무선인터넷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Apps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gray">
          <a:xfrm>
            <a:off x="3687763" y="4929188"/>
            <a:ext cx="2251075" cy="1071562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분산시스템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대용량배치분석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8" name="오각형 7"/>
          <p:cNvSpPr/>
          <p:nvPr/>
        </p:nvSpPr>
        <p:spPr bwMode="gray">
          <a:xfrm>
            <a:off x="6810375" y="2098675"/>
            <a:ext cx="2408238" cy="944563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아마존</a:t>
            </a:r>
            <a:endParaRPr lang="en-US" altLang="ko-KR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6792913" y="3521075"/>
            <a:ext cx="2425700" cy="944563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애플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6792913" y="4981575"/>
            <a:ext cx="2425700" cy="944563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아파치재단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gray">
          <a:xfrm>
            <a:off x="687388" y="3481388"/>
            <a:ext cx="1968500" cy="94456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itchFamily="34" charset="0"/>
              <a:buChar char="•"/>
              <a:defRPr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Smart Phone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gray">
          <a:xfrm>
            <a:off x="687388" y="4941888"/>
            <a:ext cx="1968500" cy="94456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itchFamily="34" charset="0"/>
              <a:buChar char="•"/>
              <a:defRPr/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Hadoop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gray">
          <a:xfrm>
            <a:off x="687388" y="2055813"/>
            <a:ext cx="1968500" cy="94932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itchFamily="34" charset="0"/>
              <a:buChar char="•"/>
              <a:defRPr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Cloud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최신 동향 및 트렌드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시대의 현재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 bwMode="gray">
          <a:xfrm>
            <a:off x="6203950" y="1893888"/>
            <a:ext cx="3030538" cy="1855787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스마트 가전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홈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)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스마트 공장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미래자동차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무인자동차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)</a:t>
            </a:r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6203950" y="4260850"/>
            <a:ext cx="3030538" cy="188277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스마트 시계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안경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신발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자가발전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가상현실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증강현실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)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아이언맨</a:t>
            </a: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?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7" name="오각형 6"/>
          <p:cNvSpPr/>
          <p:nvPr/>
        </p:nvSpPr>
        <p:spPr bwMode="gray">
          <a:xfrm>
            <a:off x="3300428" y="2332267"/>
            <a:ext cx="2406887" cy="944437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IoT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8" name="오각형 7"/>
          <p:cNvSpPr/>
          <p:nvPr/>
        </p:nvSpPr>
        <p:spPr bwMode="gray">
          <a:xfrm>
            <a:off x="3282267" y="4674970"/>
            <a:ext cx="2425051" cy="944437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웨어러블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671513" y="3451225"/>
            <a:ext cx="1968500" cy="94456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itchFamily="34" charset="0"/>
              <a:buChar char="•"/>
              <a:defRPr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Smart Phone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 bwMode="gray">
          <a:xfrm>
            <a:off x="6500813" y="1857375"/>
            <a:ext cx="2641600" cy="120967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딥러닝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AI(</a:t>
            </a: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인공지능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) : </a:t>
            </a:r>
            <a:r>
              <a:rPr lang="ko-KR" altLang="en-US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왓슨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실시간번역기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: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설국열</a:t>
            </a:r>
            <a:r>
              <a: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차</a:t>
            </a:r>
            <a:endParaRPr lang="en-US" altLang="ko-KR" sz="14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gray">
          <a:xfrm>
            <a:off x="6500813" y="3279775"/>
            <a:ext cx="2641600" cy="12255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Real Time &amp;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Streaming Analytics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Predict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gray">
          <a:xfrm>
            <a:off x="6500813" y="4733925"/>
            <a:ext cx="2641600" cy="170338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OpenStack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 Beyond </a:t>
            </a:r>
            <a:r>
              <a:rPr lang="en-US" altLang="ko-KR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Hadoop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 &amp; Spark Ecosystem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Linux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5" name="오각형 14"/>
          <p:cNvSpPr/>
          <p:nvPr/>
        </p:nvSpPr>
        <p:spPr bwMode="gray">
          <a:xfrm>
            <a:off x="3517379" y="1857370"/>
            <a:ext cx="2406887" cy="944437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머신러닝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6" name="오각형 15"/>
          <p:cNvSpPr/>
          <p:nvPr/>
        </p:nvSpPr>
        <p:spPr bwMode="gray">
          <a:xfrm>
            <a:off x="3499214" y="3279832"/>
            <a:ext cx="2425051" cy="944437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실시간분석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7" name="오각형 16"/>
          <p:cNvSpPr/>
          <p:nvPr/>
        </p:nvSpPr>
        <p:spPr bwMode="gray">
          <a:xfrm>
            <a:off x="3499214" y="4740465"/>
            <a:ext cx="2425051" cy="944437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오픈소스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gray">
          <a:xfrm>
            <a:off x="763588" y="3240088"/>
            <a:ext cx="1968500" cy="94456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itchFamily="34" charset="0"/>
              <a:buChar char="•"/>
              <a:defRPr/>
            </a:pPr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SoftWare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최신 동향 및 트렌드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직사각형 19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시대의 현재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 bwMode="gray">
          <a:xfrm>
            <a:off x="6573838" y="1974850"/>
            <a:ext cx="2495550" cy="120967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IaaS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SaaS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PaaS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gray">
          <a:xfrm>
            <a:off x="6573838" y="3397250"/>
            <a:ext cx="2495550" cy="12255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데이터 유통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데이터 보안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데이터 서비스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gray">
          <a:xfrm>
            <a:off x="6573838" y="4851400"/>
            <a:ext cx="2482850" cy="129222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교육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평생</a:t>
            </a: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)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컨설팅</a:t>
            </a:r>
            <a:endParaRPr lang="en-US" altLang="ko-KR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개인 분석 서비스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22" name="오각형 21"/>
          <p:cNvSpPr/>
          <p:nvPr/>
        </p:nvSpPr>
        <p:spPr bwMode="gray">
          <a:xfrm>
            <a:off x="3589823" y="1975457"/>
            <a:ext cx="2406887" cy="944437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Cloud</a:t>
            </a:r>
          </a:p>
        </p:txBody>
      </p:sp>
      <p:sp>
        <p:nvSpPr>
          <p:cNvPr id="23" name="오각형 22"/>
          <p:cNvSpPr/>
          <p:nvPr/>
        </p:nvSpPr>
        <p:spPr bwMode="gray">
          <a:xfrm>
            <a:off x="3571661" y="3397915"/>
            <a:ext cx="2425051" cy="944437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데이터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25" name="오각형 24"/>
          <p:cNvSpPr/>
          <p:nvPr/>
        </p:nvSpPr>
        <p:spPr bwMode="gray">
          <a:xfrm>
            <a:off x="3571661" y="4858552"/>
            <a:ext cx="2425051" cy="944437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분석가</a:t>
            </a:r>
            <a:endParaRPr lang="ko-KR" altLang="en-US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 bwMode="gray">
          <a:xfrm>
            <a:off x="836613" y="3359150"/>
            <a:ext cx="1966912" cy="94456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itchFamily="34" charset="0"/>
              <a:buChar char="•"/>
              <a:defRPr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Service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최신 동향 및 트렌드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직사각형 27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시대의 현재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최신 동향 및 트렌드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Old &amp; New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09625" y="1922463"/>
          <a:ext cx="8358188" cy="4306885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781355"/>
                <a:gridCol w="1898701"/>
                <a:gridCol w="1813760"/>
                <a:gridCol w="2864372"/>
              </a:tblGrid>
              <a:tr h="34533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구분</a:t>
                      </a:r>
                      <a:endParaRPr lang="ko-KR" sz="14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00" dirty="0" smtClean="0">
                          <a:effectLst/>
                          <a:ea typeface="나눔고딕" pitchFamily="50" charset="-127"/>
                        </a:rPr>
                        <a:t>Insert Coin</a:t>
                      </a:r>
                      <a:endParaRPr lang="ko-KR" sz="14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Winner</a:t>
                      </a:r>
                      <a:endParaRPr lang="ko-KR" sz="14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smtClean="0">
                          <a:effectLst/>
                          <a:ea typeface="나눔고딕" pitchFamily="50" charset="-127"/>
                        </a:rPr>
                        <a:t>비고</a:t>
                      </a:r>
                      <a:endParaRPr lang="ko-KR" sz="14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</a:tr>
              <a:tr h="3876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ea typeface="나눔고딕" pitchFamily="50" charset="-127"/>
                        </a:rPr>
                        <a:t>CPU</a:t>
                      </a:r>
                      <a:endParaRPr lang="ko-KR" sz="16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x86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ARM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2015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년부터 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64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비트 지원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</a:tr>
              <a:tr h="3876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ea typeface="나눔고딕" pitchFamily="50" charset="-127"/>
                        </a:rPr>
                        <a:t>Disk</a:t>
                      </a:r>
                      <a:endParaRPr lang="ko-KR" sz="16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HDD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SSD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매년 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70% 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성장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, 3D </a:t>
                      </a:r>
                      <a:r>
                        <a:rPr lang="ko-KR" altLang="en-US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적층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기술의 발달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</a:tr>
              <a:tr h="3876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Storage</a:t>
                      </a:r>
                      <a:endParaRPr lang="ko-KR" sz="16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NAS Storage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Hybrid</a:t>
                      </a:r>
                      <a:r>
                        <a:rPr lang="en-US" altLang="ko-KR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Storage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HDFS &amp; SSD &amp;</a:t>
                      </a:r>
                      <a:r>
                        <a:rPr lang="en-US" altLang="ko-KR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200" b="1" kern="100" baseline="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NoSQL</a:t>
                      </a:r>
                      <a:r>
                        <a:rPr lang="en-US" altLang="ko-KR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– </a:t>
                      </a:r>
                      <a:r>
                        <a:rPr lang="ko-KR" altLang="en-US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분산 스토리지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</a:tr>
              <a:tr h="3876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600" kern="100" dirty="0" smtClean="0">
                          <a:effectLst/>
                          <a:ea typeface="나눔고딕" pitchFamily="50" charset="-127"/>
                        </a:rPr>
                        <a:t>PC</a:t>
                      </a:r>
                      <a:endParaRPr lang="ko-KR" sz="16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PC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-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PC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는 박물관으로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…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</a:tr>
              <a:tr h="55676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서버</a:t>
                      </a:r>
                      <a:endParaRPr lang="ko-KR" sz="16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IBM, HP, Dell …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ARM 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서버 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&amp;</a:t>
                      </a:r>
                      <a:r>
                        <a:rPr lang="en-US" altLang="ko-KR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Cloud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Cloud 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기반의 </a:t>
                      </a:r>
                      <a:r>
                        <a:rPr lang="ko-KR" altLang="en-US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가상머신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, ARM 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서버</a:t>
                      </a:r>
                      <a:endParaRPr lang="en-US" altLang="ko-KR" sz="1200" b="1" kern="100" dirty="0" smtClean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- Scale</a:t>
                      </a:r>
                      <a:r>
                        <a:rPr lang="en-US" altLang="ko-KR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Out </a:t>
                      </a:r>
                      <a:r>
                        <a:rPr lang="ko-KR" altLang="en-US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및 저전력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</a:tr>
              <a:tr h="55676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소프트웨어</a:t>
                      </a:r>
                      <a:endParaRPr lang="ko-KR" sz="16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오라클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, MS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오피스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, SAS 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등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마리아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DB</a:t>
                      </a:r>
                      <a:r>
                        <a:rPr lang="en-US" altLang="ko-KR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, R </a:t>
                      </a:r>
                      <a:r>
                        <a:rPr lang="ko-KR" altLang="en-US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등 </a:t>
                      </a:r>
                      <a:endParaRPr lang="en-US" altLang="ko-KR" sz="1200" b="1" kern="100" baseline="0" dirty="0" smtClean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baseline="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오픈소스</a:t>
                      </a:r>
                      <a:r>
                        <a:rPr lang="ko-KR" altLang="en-US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소프트웨어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오픈소스외에는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다 망함</a:t>
                      </a:r>
                      <a:endParaRPr lang="en-US" altLang="ko-KR" sz="1200" b="1" kern="100" dirty="0" smtClean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- </a:t>
                      </a:r>
                      <a:r>
                        <a:rPr lang="ko-KR" altLang="en-US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클라우드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서비스나 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App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은 제외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</a:tr>
              <a:tr h="3876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운영체제</a:t>
                      </a:r>
                      <a:endParaRPr lang="ko-KR" sz="16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MS</a:t>
                      </a:r>
                      <a:r>
                        <a:rPr lang="en-US" altLang="ko-KR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Windows, Unix OS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Linux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Linux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로 통일됨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</a:tr>
              <a:tr h="3876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600" kern="100" dirty="0" smtClean="0">
                          <a:effectLst/>
                          <a:latin typeface="+mn-lt"/>
                          <a:ea typeface="나눔고딕" pitchFamily="50" charset="-127"/>
                          <a:cs typeface="+mn-cs"/>
                        </a:rPr>
                        <a:t>스마트 운영체제</a:t>
                      </a:r>
                      <a:endParaRPr lang="ko-KR" sz="16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안드로이드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, </a:t>
                      </a:r>
                      <a:r>
                        <a:rPr lang="en-US" altLang="ko-KR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iOS</a:t>
                      </a: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타이젠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Linux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임베디드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리눅스에서</a:t>
                      </a: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일반 </a:t>
                      </a:r>
                      <a:r>
                        <a:rPr lang="ko-KR" altLang="en-US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리눅스로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</a:tr>
              <a:tr h="52230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600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오픈소스</a:t>
                      </a:r>
                      <a:r>
                        <a:rPr lang="ko-KR" altLang="en-US" sz="1600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600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라이센스</a:t>
                      </a:r>
                      <a:endParaRPr lang="ko-KR" sz="16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GPL, BSD</a:t>
                      </a:r>
                      <a:r>
                        <a:rPr lang="en-US" altLang="ko-KR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…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Apache License 2.0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자유로운 </a:t>
                      </a:r>
                      <a:r>
                        <a:rPr lang="ko-KR" altLang="en-US" sz="1200" b="1" kern="10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오픈소스</a:t>
                      </a:r>
                      <a:r>
                        <a:rPr lang="ko-KR" altLang="en-US" sz="1200" b="1" kern="100" baseline="0" dirty="0" smtClean="0">
                          <a:effectLst/>
                          <a:latin typeface="나눔고딕" pitchFamily="50" charset="-127"/>
                          <a:ea typeface="나눔고딕" pitchFamily="50" charset="-127"/>
                          <a:cs typeface="Times New Roman"/>
                        </a:rPr>
                        <a:t> 라이선스로 통일됨</a:t>
                      </a:r>
                      <a:endParaRPr lang="ko-KR" sz="1200" b="1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4770" marR="64770" marT="17280" marB="1728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기술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라이프사이클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4276" name="그룹 28"/>
          <p:cNvGrpSpPr>
            <a:grpSpLocks/>
          </p:cNvGrpSpPr>
          <p:nvPr/>
        </p:nvGrpSpPr>
        <p:grpSpPr bwMode="auto">
          <a:xfrm>
            <a:off x="490538" y="1862138"/>
            <a:ext cx="9034462" cy="4210050"/>
            <a:chOff x="490195" y="1647031"/>
            <a:chExt cx="9249151" cy="4210861"/>
          </a:xfrm>
        </p:grpSpPr>
        <p:sp>
          <p:nvSpPr>
            <p:cNvPr id="5" name="대각선 줄무늬 4"/>
            <p:cNvSpPr/>
            <p:nvPr/>
          </p:nvSpPr>
          <p:spPr bwMode="gray">
            <a:xfrm rot="7007768">
              <a:off x="7254430" y="3471826"/>
              <a:ext cx="1314703" cy="723224"/>
            </a:xfrm>
            <a:prstGeom prst="diagStripe">
              <a:avLst>
                <a:gd name="adj" fmla="val 15818"/>
              </a:avLst>
            </a:prstGeom>
            <a:gradFill flip="none" rotWithShape="1"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0" scaled="0"/>
              <a:tileRect/>
            </a:gra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xtLst/>
          </p:spPr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defRPr/>
              </a:pP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pic>
          <p:nvPicPr>
            <p:cNvPr id="5427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935" y="2213011"/>
              <a:ext cx="5008032" cy="3644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21971" y="2264687"/>
              <a:ext cx="915002" cy="35408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/>
          </p:spPr>
        </p:pic>
        <p:grpSp>
          <p:nvGrpSpPr>
            <p:cNvPr id="54280" name="그룹 7"/>
            <p:cNvGrpSpPr>
              <a:grpSpLocks/>
            </p:cNvGrpSpPr>
            <p:nvPr/>
          </p:nvGrpSpPr>
          <p:grpSpPr bwMode="auto">
            <a:xfrm>
              <a:off x="490195" y="1647031"/>
              <a:ext cx="9249151" cy="313231"/>
              <a:chOff x="534573" y="1403868"/>
              <a:chExt cx="8128839" cy="343240"/>
            </a:xfrm>
          </p:grpSpPr>
          <p:grpSp>
            <p:nvGrpSpPr>
              <p:cNvPr id="54293" name="그룹 20"/>
              <p:cNvGrpSpPr>
                <a:grpSpLocks/>
              </p:cNvGrpSpPr>
              <p:nvPr/>
            </p:nvGrpSpPr>
            <p:grpSpPr bwMode="auto"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25" name="갈매기형 수장 24"/>
                <p:cNvSpPr/>
                <p:nvPr/>
              </p:nvSpPr>
              <p:spPr>
                <a:xfrm>
                  <a:off x="1751089" y="1362022"/>
                  <a:ext cx="1524068" cy="337545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ko-KR" altLang="en-US" sz="1400" b="1" dirty="0" smtClean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26" name="갈매기형 수장 25"/>
                <p:cNvSpPr/>
                <p:nvPr/>
              </p:nvSpPr>
              <p:spPr>
                <a:xfrm>
                  <a:off x="3180885" y="1362022"/>
                  <a:ext cx="1524069" cy="337545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ko-KR" altLang="en-US" sz="1400" b="1" dirty="0" smtClean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27" name="갈매기형 수장 26"/>
                <p:cNvSpPr/>
                <p:nvPr/>
              </p:nvSpPr>
              <p:spPr>
                <a:xfrm>
                  <a:off x="4609252" y="1363761"/>
                  <a:ext cx="1524069" cy="3392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ko-KR" altLang="en-US" sz="1400" b="1" dirty="0" smtClean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  <p:sp>
              <p:nvSpPr>
                <p:cNvPr id="28" name="갈매기형 수장 27"/>
                <p:cNvSpPr/>
                <p:nvPr/>
              </p:nvSpPr>
              <p:spPr>
                <a:xfrm>
                  <a:off x="6037620" y="1362022"/>
                  <a:ext cx="1524069" cy="342764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ko-KR" altLang="en-US" sz="1400" b="1" dirty="0" smtClean="0">
                      <a:solidFill>
                        <a:schemeClr val="bg1"/>
                      </a:solidFill>
                      <a:latin typeface="나눔고딕" pitchFamily="50" charset="-127"/>
                      <a:ea typeface="나눔고딕" pitchFamily="50" charset="-127"/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endParaRPr>
                </a:p>
              </p:txBody>
            </p:sp>
          </p:grpSp>
          <p:sp>
            <p:nvSpPr>
              <p:cNvPr id="22" name="모서리가 둥근 직사각형 21"/>
              <p:cNvSpPr/>
              <p:nvPr/>
            </p:nvSpPr>
            <p:spPr>
              <a:xfrm>
                <a:off x="534573" y="1409087"/>
                <a:ext cx="1156978" cy="337545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7506434" y="1409087"/>
                <a:ext cx="1156978" cy="337545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chemeClr val="bg1"/>
                    </a:solidFill>
                    <a:latin typeface="나눔고딕" pitchFamily="50" charset="-127"/>
                    <a:ea typeface="나눔고딕" pitchFamily="50" charset="-127"/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54281" name="그룹 8"/>
            <p:cNvGrpSpPr>
              <a:grpSpLocks/>
            </p:cNvGrpSpPr>
            <p:nvPr/>
          </p:nvGrpSpPr>
          <p:grpSpPr bwMode="auto">
            <a:xfrm>
              <a:off x="490196" y="2213010"/>
              <a:ext cx="1316578" cy="3593214"/>
              <a:chOff x="1356757" y="2504459"/>
              <a:chExt cx="726031" cy="3593214"/>
            </a:xfrm>
          </p:grpSpPr>
          <p:sp>
            <p:nvSpPr>
              <p:cNvPr id="17" name="직사각형 16"/>
              <p:cNvSpPr/>
              <p:nvPr/>
            </p:nvSpPr>
            <p:spPr bwMode="gray">
              <a:xfrm>
                <a:off x="1356756" y="2503739"/>
                <a:ext cx="725950" cy="87646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88642" tIns="0" rIns="88642" bIns="0"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Legacy</a:t>
                </a:r>
              </a:p>
              <a:p>
                <a:pPr algn="ctr">
                  <a:defRPr/>
                </a:pPr>
                <a:r>
                  <a:rPr lang="ko-KR" altLang="en-US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시스템</a:t>
                </a:r>
                <a:endParaRPr lang="en-US" altLang="ko-KR" sz="1000" b="1" dirty="0">
                  <a:latin typeface="나눔고딕" pitchFamily="50" charset="-127"/>
                  <a:ea typeface="나눔고딕" pitchFamily="50" charset="-127"/>
                  <a:cs typeface="JBold" pitchFamily="18" charset="-127"/>
                </a:endParaRPr>
              </a:p>
              <a:p>
                <a:pPr algn="ctr">
                  <a:defRPr/>
                </a:pPr>
                <a:r>
                  <a:rPr lang="en-US" altLang="ko-KR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&amp; BI, Analytics</a:t>
                </a:r>
              </a:p>
            </p:txBody>
          </p:sp>
          <p:sp>
            <p:nvSpPr>
              <p:cNvPr id="18" name="직사각형 17"/>
              <p:cNvSpPr/>
              <p:nvPr/>
            </p:nvSpPr>
            <p:spPr bwMode="gray">
              <a:xfrm>
                <a:off x="1356756" y="3380208"/>
                <a:ext cx="725950" cy="94474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88642" tIns="0" rIns="88642" bIns="0"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비정형</a:t>
                </a:r>
                <a:endParaRPr lang="en-US" altLang="ko-KR" sz="1000" b="1" dirty="0" smtClean="0">
                  <a:latin typeface="나눔고딕" pitchFamily="50" charset="-127"/>
                  <a:ea typeface="나눔고딕" pitchFamily="50" charset="-127"/>
                  <a:cs typeface="JBold" pitchFamily="18" charset="-127"/>
                </a:endParaRPr>
              </a:p>
              <a:p>
                <a:pPr algn="ctr">
                  <a:defRPr/>
                </a:pPr>
                <a:r>
                  <a:rPr lang="ko-KR" altLang="en-US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데이터</a:t>
                </a:r>
                <a:endParaRPr lang="en-US" altLang="ko-KR" sz="1000" b="1" dirty="0" smtClean="0">
                  <a:latin typeface="나눔고딕" pitchFamily="50" charset="-127"/>
                  <a:ea typeface="나눔고딕" pitchFamily="50" charset="-127"/>
                  <a:cs typeface="JBold" pitchFamily="18" charset="-127"/>
                </a:endParaRPr>
              </a:p>
              <a:p>
                <a:pPr algn="ctr">
                  <a:defRPr/>
                </a:pPr>
                <a:r>
                  <a:rPr lang="en-US" altLang="ko-KR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(Excel</a:t>
                </a:r>
                <a:r>
                  <a:rPr lang="ko-KR" altLang="en-US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등 보고서 파일</a:t>
                </a:r>
                <a:r>
                  <a:rPr lang="en-US" altLang="ko-KR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)</a:t>
                </a:r>
                <a:endParaRPr lang="ko-KR" altLang="en-US" sz="1000" b="1" dirty="0">
                  <a:latin typeface="나눔고딕" pitchFamily="50" charset="-127"/>
                  <a:ea typeface="나눔고딕" pitchFamily="50" charset="-127"/>
                  <a:cs typeface="JBold" pitchFamily="18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 bwMode="gray">
              <a:xfrm>
                <a:off x="1356756" y="4326540"/>
                <a:ext cx="725950" cy="9765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88642" tIns="0" rIns="88642" bIns="0"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비정형</a:t>
                </a:r>
                <a:endParaRPr lang="en-US" altLang="ko-KR" sz="1000" b="1" dirty="0" smtClean="0">
                  <a:latin typeface="나눔고딕" pitchFamily="50" charset="-127"/>
                  <a:ea typeface="나눔고딕" pitchFamily="50" charset="-127"/>
                  <a:cs typeface="JBold" pitchFamily="18" charset="-127"/>
                </a:endParaRPr>
              </a:p>
              <a:p>
                <a:pPr algn="ctr">
                  <a:defRPr/>
                </a:pPr>
                <a:r>
                  <a:rPr lang="en-US" altLang="ko-KR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SNS</a:t>
                </a:r>
                <a:r>
                  <a:rPr lang="ko-KR" altLang="en-US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등 </a:t>
                </a:r>
                <a:r>
                  <a:rPr lang="ko-KR" altLang="en-US" sz="1000" b="1" dirty="0" err="1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소셜데이터</a:t>
                </a:r>
                <a:endParaRPr lang="ko-KR" altLang="en-US" sz="1000" b="1" dirty="0">
                  <a:latin typeface="나눔고딕" pitchFamily="50" charset="-127"/>
                  <a:ea typeface="나눔고딕" pitchFamily="50" charset="-127"/>
                  <a:cs typeface="JBold" pitchFamily="18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 bwMode="gray">
              <a:xfrm>
                <a:off x="1356756" y="5303040"/>
                <a:ext cx="725950" cy="793903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lIns="88642" tIns="0" rIns="88642" bIns="0" anchor="ctr"/>
              <a:lstStyle>
                <a:defPPr>
                  <a:defRPr lang="en-US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내</a:t>
                </a:r>
                <a:r>
                  <a:rPr lang="ko-KR" altLang="en-US" sz="1000" b="1" dirty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부</a:t>
                </a:r>
                <a:endParaRPr lang="en-US" altLang="ko-KR" sz="1000" b="1" dirty="0" smtClean="0">
                  <a:latin typeface="나눔고딕" pitchFamily="50" charset="-127"/>
                  <a:ea typeface="나눔고딕" pitchFamily="50" charset="-127"/>
                  <a:cs typeface="JBold" pitchFamily="18" charset="-127"/>
                </a:endParaRPr>
              </a:p>
              <a:p>
                <a:pPr algn="ctr">
                  <a:defRPr/>
                </a:pPr>
                <a:r>
                  <a:rPr lang="ko-KR" altLang="en-US" sz="1000" b="1" dirty="0" smtClean="0">
                    <a:latin typeface="나눔고딕" pitchFamily="50" charset="-127"/>
                    <a:ea typeface="나눔고딕" pitchFamily="50" charset="-127"/>
                    <a:cs typeface="JBold" pitchFamily="18" charset="-127"/>
                  </a:rPr>
                  <a:t>연계데이터</a:t>
                </a:r>
                <a:endParaRPr lang="ko-KR" altLang="en-US" sz="1000" b="1" dirty="0">
                  <a:latin typeface="나눔고딕" pitchFamily="50" charset="-127"/>
                  <a:ea typeface="나눔고딕" pitchFamily="50" charset="-127"/>
                  <a:cs typeface="JBold" pitchFamily="18" charset="-127"/>
                </a:endParaRPr>
              </a:p>
            </p:txBody>
          </p:sp>
        </p:grpSp>
        <p:sp>
          <p:nvSpPr>
            <p:cNvPr id="10" name="모서리가 둥근 직사각형 9"/>
            <p:cNvSpPr/>
            <p:nvPr/>
          </p:nvSpPr>
          <p:spPr bwMode="gray">
            <a:xfrm>
              <a:off x="8357905" y="2212290"/>
              <a:ext cx="1366814" cy="3593204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defRPr/>
              </a:pP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8427790" y="2245633"/>
              <a:ext cx="1246547" cy="60971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실시간 투자 수익성 분석</a:t>
              </a:r>
              <a:r>
                <a:rPr lang="en-US" altLang="ko-KR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전망 및 최적화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8427790" y="2879168"/>
              <a:ext cx="1246547" cy="51921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금융</a:t>
              </a:r>
              <a:r>
                <a:rPr lang="en-US" altLang="ko-KR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보험</a:t>
              </a:r>
              <a:r>
                <a:rPr lang="en-US" altLang="ko-KR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9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신용 부정 사용자 실시간 발견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427790" y="3430136"/>
              <a:ext cx="1246547" cy="62083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실시간 고객 목소리 이해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8427790" y="4082725"/>
              <a:ext cx="1246547" cy="550968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수익성 높은 고객의 유치</a:t>
              </a:r>
              <a:r>
                <a:rPr lang="en-US" altLang="ko-KR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</a:t>
              </a:r>
              <a:r>
                <a:rPr lang="ko-KR" altLang="en-US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확보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8427790" y="4655923"/>
              <a:ext cx="1246547" cy="57637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시장</a:t>
              </a:r>
              <a:r>
                <a:rPr lang="en-US" altLang="ko-KR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신용</a:t>
              </a:r>
              <a:r>
                <a:rPr lang="en-US" altLang="ko-KR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유동성 </a:t>
              </a:r>
              <a:r>
                <a:rPr lang="ko-KR" altLang="en-US" sz="10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리스크</a:t>
              </a:r>
              <a:r>
                <a:rPr lang="ko-KR" altLang="en-US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관리 개선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440792" y="5257701"/>
              <a:ext cx="1222169" cy="512861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000" b="1" dirty="0" err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소셜</a:t>
              </a:r>
              <a:r>
                <a:rPr lang="ko-KR" altLang="en-US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미디어 활용</a:t>
              </a:r>
              <a:r>
                <a:rPr lang="en-US" altLang="ko-KR" sz="1000" b="1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의사결정 개선</a:t>
              </a:r>
              <a:endParaRPr lang="ko-KR" altLang="en-US" sz="1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기술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분산병렬처리 기술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하둡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4960938" y="1766888"/>
            <a:ext cx="4454525" cy="459105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b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490538" y="1766888"/>
            <a:ext cx="4064000" cy="459105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b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  <a:p>
            <a:pPr>
              <a:defRPr/>
            </a:pPr>
            <a:endParaRPr lang="en-US" altLang="ko-KR" sz="1000" dirty="0" smtClean="0">
              <a:solidFill>
                <a:srgbClr val="000000"/>
              </a:solidFill>
              <a:latin typeface="나눔고딕" pitchFamily="50" charset="-127"/>
            </a:endParaRPr>
          </a:p>
        </p:txBody>
      </p:sp>
      <p:pic>
        <p:nvPicPr>
          <p:cNvPr id="55302" name="tabl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751138"/>
            <a:ext cx="3529013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tabl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2751138"/>
            <a:ext cx="3529013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tabl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3471863"/>
            <a:ext cx="3529013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5" name="tabl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4264025"/>
            <a:ext cx="35290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6" name="tabl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4551363"/>
            <a:ext cx="3529013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tabl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4840288"/>
            <a:ext cx="3530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8" name="tabl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5056188"/>
            <a:ext cx="3530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9" name="직사각형 12"/>
          <p:cNvSpPr>
            <a:spLocks noChangeArrowheads="1"/>
          </p:cNvSpPr>
          <p:nvPr/>
        </p:nvSpPr>
        <p:spPr bwMode="auto">
          <a:xfrm>
            <a:off x="676275" y="2252663"/>
            <a:ext cx="8486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57200"/>
            <a:r>
              <a:rPr lang="en-US" altLang="ko-KR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                 </a:t>
            </a:r>
            <a:r>
              <a:rPr lang="ko-KR" altLang="en-US" sz="16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멀티태스킹                        </a:t>
            </a:r>
            <a:r>
              <a:rPr lang="en-US" altLang="ko-KR" sz="16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vs                  MapReduce </a:t>
            </a:r>
            <a:r>
              <a:rPr lang="ko-KR" altLang="en-US" sz="16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병렬처리</a:t>
            </a:r>
            <a:endParaRPr lang="en-US" altLang="ko-KR" sz="1600" b="1">
              <a:solidFill>
                <a:srgbClr val="C00000"/>
              </a:solidFill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</p:txBody>
      </p:sp>
      <p:pic>
        <p:nvPicPr>
          <p:cNvPr id="55310" name="tabl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4384675"/>
            <a:ext cx="356552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1" name="tabl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4546600"/>
            <a:ext cx="356552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2" name="tabl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4716463"/>
            <a:ext cx="356552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13" name="tabl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4884738"/>
            <a:ext cx="3567112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그림 54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066800"/>
            <a:ext cx="932815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제목 5"/>
          <p:cNvSpPr txBox="1">
            <a:spLocks/>
          </p:cNvSpPr>
          <p:nvPr/>
        </p:nvSpPr>
        <p:spPr bwMode="auto">
          <a:xfrm>
            <a:off x="825500" y="1147763"/>
            <a:ext cx="8337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4000" b="1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4000" b="1">
                <a:latin typeface="맑은 고딕" pitchFamily="50" charset="-127"/>
                <a:ea typeface="맑은 고딕" pitchFamily="50" charset="-127"/>
              </a:rPr>
              <a:t>과 정 소 개</a:t>
            </a:r>
            <a:endParaRPr lang="ko-KR" altLang="en-US" sz="4000" b="1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7893" name="내용 개체 틀 2"/>
          <p:cNvSpPr txBox="1">
            <a:spLocks/>
          </p:cNvSpPr>
          <p:nvPr/>
        </p:nvSpPr>
        <p:spPr bwMode="auto">
          <a:xfrm>
            <a:off x="330200" y="2514600"/>
            <a:ext cx="9328150" cy="3290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2000" b="1">
                <a:latin typeface="맑은 고딕" pitchFamily="50" charset="-127"/>
                <a:ea typeface="맑은 고딕" pitchFamily="50" charset="-127"/>
              </a:rPr>
              <a:t>장</a:t>
            </a:r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>
                <a:latin typeface="맑은 고딕" pitchFamily="50" charset="-127"/>
                <a:ea typeface="맑은 고딕" pitchFamily="50" charset="-127"/>
              </a:rPr>
              <a:t>빅데이터 개요 및 미래</a:t>
            </a:r>
            <a:endParaRPr lang="en-US" altLang="ko-KR" sz="2000" b="1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2000" b="1">
                <a:latin typeface="맑은 고딕" pitchFamily="50" charset="-127"/>
                <a:ea typeface="맑은 고딕" pitchFamily="50" charset="-127"/>
              </a:rPr>
              <a:t>장</a:t>
            </a:r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>
                <a:latin typeface="맑은 고딕" pitchFamily="50" charset="-127"/>
                <a:ea typeface="맑은 고딕" pitchFamily="50" charset="-127"/>
              </a:rPr>
              <a:t>산업별 빅데이터 적용 사례</a:t>
            </a:r>
            <a:endParaRPr lang="en-US" altLang="ko-KR" sz="2000" b="1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000" b="1">
                <a:latin typeface="맑은 고딕" pitchFamily="50" charset="-127"/>
                <a:ea typeface="맑은 고딕" pitchFamily="50" charset="-127"/>
              </a:rPr>
              <a:t>장</a:t>
            </a:r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>
                <a:latin typeface="맑은 고딕" pitchFamily="50" charset="-127"/>
                <a:ea typeface="맑은 고딕" pitchFamily="50" charset="-127"/>
              </a:rPr>
              <a:t>데이터 분석 기법 소개 및 실습</a:t>
            </a:r>
            <a:endParaRPr lang="en-US" altLang="ko-KR" sz="2000" b="1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2000" b="1">
                <a:latin typeface="맑은 고딕" pitchFamily="50" charset="-127"/>
                <a:ea typeface="맑은 고딕" pitchFamily="50" charset="-127"/>
              </a:rPr>
              <a:t>장</a:t>
            </a:r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>
                <a:latin typeface="맑은 고딕" pitchFamily="50" charset="-127"/>
                <a:ea typeface="맑은 고딕" pitchFamily="50" charset="-127"/>
              </a:rPr>
              <a:t>빅데이터 기술의 이해</a:t>
            </a:r>
            <a:endParaRPr lang="en-US" altLang="ko-KR" sz="2000" b="1"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2000" b="1">
                <a:latin typeface="맑은 고딕" pitchFamily="50" charset="-127"/>
                <a:ea typeface="맑은 고딕" pitchFamily="50" charset="-127"/>
              </a:rPr>
              <a:t>장</a:t>
            </a:r>
            <a:r>
              <a:rPr lang="en-US" altLang="ko-KR" sz="2000" b="1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2000" b="1"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ko-KR" altLang="en-US" sz="2000" b="1" smtClean="0">
                <a:latin typeface="맑은 고딕" pitchFamily="50" charset="-127"/>
                <a:ea typeface="맑은 고딕" pitchFamily="50" charset="-127"/>
              </a:rPr>
              <a:t>사이언티스트</a:t>
            </a:r>
            <a:endParaRPr lang="en-US" altLang="ko-KR" sz="2000" b="1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기술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슈퍼컴퓨터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 bwMode="gray">
          <a:xfrm>
            <a:off x="5957888" y="1973263"/>
            <a:ext cx="1801812" cy="868362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 bwMode="gray">
          <a:xfrm>
            <a:off x="5943600" y="3055938"/>
            <a:ext cx="1803400" cy="868362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5943600" y="4141788"/>
            <a:ext cx="1803400" cy="8699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gray">
          <a:xfrm>
            <a:off x="4538663" y="1785938"/>
            <a:ext cx="4679950" cy="4214812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anchor="b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]</a:t>
            </a:r>
          </a:p>
          <a:p>
            <a:pPr algn="ctr">
              <a:defRPr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56328" name="직사각형 7"/>
          <p:cNvSpPr>
            <a:spLocks noChangeArrowheads="1"/>
          </p:cNvSpPr>
          <p:nvPr/>
        </p:nvSpPr>
        <p:spPr bwMode="auto">
          <a:xfrm>
            <a:off x="582613" y="1625600"/>
            <a:ext cx="3584575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defTabSz="457200">
              <a:buFont typeface="Arial" pitchFamily="34" charset="0"/>
              <a:buChar char="•"/>
            </a:pPr>
            <a:r>
              <a:rPr lang="ko-KR" altLang="en-US" sz="16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최초의 컴퓨터 </a:t>
            </a:r>
            <a:endParaRPr lang="en-US" altLang="ko-KR" sz="1600" b="1">
              <a:solidFill>
                <a:srgbClr val="C00000"/>
              </a:solidFill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marL="285750" indent="-285750" defTabSz="457200"/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   - 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에니악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(ENIAC, 1946)</a:t>
            </a:r>
          </a:p>
          <a:p>
            <a:pPr marL="285750" indent="-285750" defTabSz="457200"/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   - 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군사용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(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탄도미사일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)</a:t>
            </a:r>
          </a:p>
          <a:p>
            <a:pPr marL="285750" indent="-285750" defTabSz="457200"/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   - 30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톤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, 19,000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개 진공관</a:t>
            </a:r>
            <a:endParaRPr lang="en-US" altLang="ko-KR" sz="1600" b="1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marL="285750" indent="-285750" defTabSz="457200"/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   * Mark1(1944)</a:t>
            </a:r>
          </a:p>
          <a:p>
            <a:pPr marL="285750" indent="-285750" defTabSz="457200"/>
            <a:endParaRPr lang="en-US" altLang="ko-KR" sz="1400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</p:txBody>
      </p:sp>
      <p:sp>
        <p:nvSpPr>
          <p:cNvPr id="56329" name="직사각형 8"/>
          <p:cNvSpPr>
            <a:spLocks noChangeArrowheads="1"/>
          </p:cNvSpPr>
          <p:nvPr/>
        </p:nvSpPr>
        <p:spPr bwMode="auto">
          <a:xfrm>
            <a:off x="565150" y="3378200"/>
            <a:ext cx="35845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 defTabSz="457200">
              <a:buFont typeface="Arial" pitchFamily="34" charset="0"/>
              <a:buChar char="•"/>
            </a:pPr>
            <a:r>
              <a:rPr lang="ko-KR" altLang="en-US" sz="1600" b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한국의 수퍼컴퓨터 </a:t>
            </a:r>
            <a:endParaRPr lang="en-US" altLang="ko-KR" sz="1600" b="1">
              <a:solidFill>
                <a:srgbClr val="C00000"/>
              </a:solidFill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marL="285750" indent="-285750" defTabSz="457200"/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   - 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기상청 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: 4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대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(2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대는 은퇴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)</a:t>
            </a:r>
          </a:p>
          <a:p>
            <a:pPr marL="285750" indent="-285750" defTabSz="457200"/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   - KISTI   : 1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대</a:t>
            </a:r>
            <a:endParaRPr lang="en-US" altLang="ko-KR" sz="1600" b="1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marL="285750" indent="-285750" defTabSz="457200"/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   - 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서울대 </a:t>
            </a:r>
            <a:r>
              <a:rPr lang="en-US" altLang="ko-KR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: 1</a:t>
            </a:r>
            <a:r>
              <a:rPr lang="ko-KR" altLang="en-US" sz="16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대</a:t>
            </a:r>
            <a:endParaRPr lang="en-US" altLang="ko-KR" sz="1400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기술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역할과 과제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7348" name="그룹 19"/>
          <p:cNvGrpSpPr>
            <a:grpSpLocks/>
          </p:cNvGrpSpPr>
          <p:nvPr/>
        </p:nvGrpSpPr>
        <p:grpSpPr bwMode="auto">
          <a:xfrm>
            <a:off x="860425" y="1944688"/>
            <a:ext cx="8185150" cy="4127500"/>
            <a:chOff x="860574" y="1801234"/>
            <a:chExt cx="8184852" cy="3255532"/>
          </a:xfrm>
        </p:grpSpPr>
        <p:sp>
          <p:nvSpPr>
            <p:cNvPr id="4" name="모서리가 둥근 직사각형 3"/>
            <p:cNvSpPr/>
            <p:nvPr/>
          </p:nvSpPr>
          <p:spPr bwMode="gray">
            <a:xfrm>
              <a:off x="4608526" y="2633899"/>
              <a:ext cx="4424201" cy="713713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환경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,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소셜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 데이터 분석과 이상징후 감지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이슈 사전 인지와 실시간 의사결정 지원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국가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,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기업경영 투명성 제고와 비용절감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 bwMode="gray">
            <a:xfrm>
              <a:off x="4608526" y="3480337"/>
              <a:ext cx="4424201" cy="714965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평판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,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트랜드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 분석 통한 기업 경쟁력 확보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상황인지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,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인공지능 기반의 대국민 서비스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개인화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,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지능화 기반 차세대 사업모델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 bwMode="gray">
            <a:xfrm>
              <a:off x="4621225" y="4341801"/>
              <a:ext cx="4424201" cy="714965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이질적 지식의 융합 분석과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신가치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 창출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상관 관계 이해를 통한 시행착오 최소화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컨버전스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 패턴 분석을 통한 융합시창 창출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 bwMode="gray">
            <a:xfrm>
              <a:off x="4621225" y="1801234"/>
              <a:ext cx="4424201" cy="714965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현실 세계 데이터 기반의 패턴 분석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,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전망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다각적 상황 고려 큰 그림 이해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,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통찰 확보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  <a:p>
              <a:pPr marL="171450" indent="-171450">
                <a:buFont typeface="Arial" pitchFamily="34" charset="0"/>
                <a:buChar char="•"/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사회현상 이해와 시나리오 시뮬레이션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 bwMode="gray">
            <a:xfrm>
              <a:off x="873274" y="1801234"/>
              <a:ext cx="1652528" cy="714965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불확실성</a:t>
              </a:r>
              <a:endPara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 bwMode="gray">
            <a:xfrm>
              <a:off x="860574" y="2633899"/>
              <a:ext cx="1652528" cy="713713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400" b="1" dirty="0" err="1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리스크</a:t>
              </a:r>
              <a:endPara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 bwMode="gray">
            <a:xfrm>
              <a:off x="860574" y="4341801"/>
              <a:ext cx="1652528" cy="714965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융합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 bwMode="gray">
            <a:xfrm>
              <a:off x="860574" y="3480337"/>
              <a:ext cx="1652528" cy="714965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스마트</a:t>
              </a:r>
            </a:p>
          </p:txBody>
        </p:sp>
        <p:sp>
          <p:nvSpPr>
            <p:cNvPr id="12" name="오각형 11"/>
            <p:cNvSpPr/>
            <p:nvPr/>
          </p:nvSpPr>
          <p:spPr bwMode="gray">
            <a:xfrm>
              <a:off x="3269224" y="1846869"/>
              <a:ext cx="1254394" cy="629948"/>
            </a:xfrm>
            <a:prstGeom prst="homePlate">
              <a:avLst/>
            </a:prstGeom>
            <a:solidFill>
              <a:srgbClr val="0650BC"/>
            </a:solidFill>
            <a:ln w="6350">
              <a:solidFill>
                <a:schemeClr val="bg1"/>
              </a:solidFill>
              <a:round/>
              <a:headEnd/>
              <a:tailEnd type="triangle" w="med" len="med"/>
            </a:ln>
            <a:scene3d>
              <a:camera prst="orthographicFront"/>
              <a:lightRig rig="soft" dir="t"/>
            </a:scene3d>
            <a:sp3d/>
            <a:extLst/>
          </p:spPr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통찰력</a:t>
              </a:r>
              <a:endPara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sp>
          <p:nvSpPr>
            <p:cNvPr id="13" name="오각형 12"/>
            <p:cNvSpPr/>
            <p:nvPr/>
          </p:nvSpPr>
          <p:spPr bwMode="gray">
            <a:xfrm>
              <a:off x="3255887" y="2679110"/>
              <a:ext cx="1267738" cy="629948"/>
            </a:xfrm>
            <a:prstGeom prst="homePlate">
              <a:avLst/>
            </a:prstGeom>
            <a:solidFill>
              <a:srgbClr val="0650BC"/>
            </a:solidFill>
            <a:ln w="6350">
              <a:solidFill>
                <a:schemeClr val="bg1"/>
              </a:solidFill>
              <a:round/>
              <a:headEnd/>
              <a:tailEnd type="triangle" w="med" len="med"/>
            </a:ln>
            <a:scene3d>
              <a:camera prst="orthographicFront"/>
              <a:lightRig rig="soft" dir="t"/>
            </a:scene3d>
            <a:sp3d/>
            <a:extLst/>
          </p:spPr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대응력</a:t>
              </a:r>
              <a:endPara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sp>
          <p:nvSpPr>
            <p:cNvPr id="14" name="오각형 13"/>
            <p:cNvSpPr/>
            <p:nvPr/>
          </p:nvSpPr>
          <p:spPr bwMode="gray">
            <a:xfrm>
              <a:off x="3255887" y="3532892"/>
              <a:ext cx="1267738" cy="629948"/>
            </a:xfrm>
            <a:prstGeom prst="homePlate">
              <a:avLst/>
            </a:prstGeom>
            <a:solidFill>
              <a:srgbClr val="0650BC"/>
            </a:solidFill>
            <a:ln w="6350">
              <a:solidFill>
                <a:schemeClr val="bg1"/>
              </a:solidFill>
              <a:round/>
              <a:headEnd/>
              <a:tailEnd type="triangle" w="med" len="med"/>
            </a:ln>
            <a:scene3d>
              <a:camera prst="orthographicFront"/>
              <a:lightRig rig="soft" dir="t"/>
            </a:scene3d>
            <a:sp3d/>
            <a:extLst/>
          </p:spPr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경쟁력</a:t>
              </a:r>
              <a:endPara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sp>
          <p:nvSpPr>
            <p:cNvPr id="15" name="오각형 14"/>
            <p:cNvSpPr/>
            <p:nvPr/>
          </p:nvSpPr>
          <p:spPr bwMode="gray">
            <a:xfrm>
              <a:off x="3255887" y="4382757"/>
              <a:ext cx="1267738" cy="629948"/>
            </a:xfrm>
            <a:prstGeom prst="homePlate">
              <a:avLst/>
            </a:prstGeom>
            <a:solidFill>
              <a:srgbClr val="0650BC"/>
            </a:solidFill>
            <a:ln w="6350">
              <a:solidFill>
                <a:schemeClr val="bg1"/>
              </a:solidFill>
              <a:round/>
              <a:headEnd/>
              <a:tailEnd type="triangle" w="med" len="med"/>
            </a:ln>
            <a:scene3d>
              <a:camera prst="orthographicFront"/>
              <a:lightRig rig="soft" dir="t"/>
            </a:scene3d>
            <a:sp3d/>
            <a:extLst/>
          </p:spPr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  <a:cs typeface="JBold" pitchFamily="18" charset="-127"/>
                </a:rPr>
                <a:t>창조력</a:t>
              </a:r>
              <a:endParaRPr lang="ko-KR" altLang="en-US" sz="1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2538501" y="2158090"/>
              <a:ext cx="730223" cy="3757"/>
            </a:xfrm>
            <a:prstGeom prst="straightConnector1">
              <a:avLst/>
            </a:prstGeom>
            <a:ln>
              <a:headEnd type="oval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2532151" y="2994511"/>
              <a:ext cx="723874" cy="5009"/>
            </a:xfrm>
            <a:prstGeom prst="straightConnector1">
              <a:avLst/>
            </a:prstGeom>
            <a:ln>
              <a:headEnd type="oval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2513102" y="3825924"/>
              <a:ext cx="742923" cy="0"/>
            </a:xfrm>
            <a:prstGeom prst="straightConnector1">
              <a:avLst/>
            </a:prstGeom>
            <a:ln>
              <a:headEnd type="oval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2513102" y="4694901"/>
              <a:ext cx="742923" cy="2504"/>
            </a:xfrm>
            <a:prstGeom prst="straightConnector1">
              <a:avLst/>
            </a:prstGeom>
            <a:ln>
              <a:headEnd type="oval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그림 54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738438"/>
            <a:ext cx="93281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dArt 436"/>
          <p:cNvSpPr>
            <a:spLocks noChangeArrowheads="1" noChangeShapeType="1" noTextEdit="1"/>
          </p:cNvSpPr>
          <p:nvPr/>
        </p:nvSpPr>
        <p:spPr bwMode="auto">
          <a:xfrm>
            <a:off x="1155700" y="2466910"/>
            <a:ext cx="632848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>
                <a:ln w="1143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2</a:t>
            </a:r>
            <a:endParaRPr kumimoji="0" lang="ko-KR" altLang="en-US" sz="4800" b="1" i="1" kern="10" spc="150" dirty="0">
              <a:ln w="1143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60420" name="제목 5"/>
          <p:cNvSpPr txBox="1">
            <a:spLocks/>
          </p:cNvSpPr>
          <p:nvPr/>
        </p:nvSpPr>
        <p:spPr bwMode="auto">
          <a:xfrm>
            <a:off x="825500" y="2819400"/>
            <a:ext cx="8337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en-US" altLang="ko-KR" sz="4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ko-KR" altLang="en-US" sz="4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산업별 빅데이터 적용 사례</a:t>
            </a:r>
            <a:endParaRPr kumimoji="0" lang="ko-KR" altLang="en-US" sz="4000" b="1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그림 54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066800"/>
            <a:ext cx="932815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제목 5"/>
          <p:cNvSpPr txBox="1">
            <a:spLocks/>
          </p:cNvSpPr>
          <p:nvPr/>
        </p:nvSpPr>
        <p:spPr bwMode="auto">
          <a:xfrm>
            <a:off x="825500" y="1147763"/>
            <a:ext cx="8337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4000" b="1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4000" b="1">
                <a:latin typeface="맑은 고딕" pitchFamily="50" charset="-127"/>
                <a:ea typeface="맑은 고딕" pitchFamily="50" charset="-127"/>
              </a:rPr>
              <a:t>목 차</a:t>
            </a:r>
            <a:endParaRPr lang="ko-KR" altLang="en-US" sz="4000" b="1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30200" y="2514600"/>
            <a:ext cx="9328150" cy="32908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6563">
              <a:lnSpc>
                <a:spcPct val="150000"/>
              </a:lnSpc>
              <a:buFont typeface="맑은 고딕" pitchFamily="50" charset="-127"/>
              <a:buAutoNum type="arabicPeriod"/>
              <a:defRPr/>
            </a:pPr>
            <a:r>
              <a:rPr kumimoji="0" lang="ko-KR" altLang="en-US" sz="2000"/>
              <a:t>건강한 삶</a:t>
            </a:r>
            <a:endParaRPr kumimoji="0" lang="en-US" altLang="ko-KR" sz="2000"/>
          </a:p>
          <a:p>
            <a:pPr marL="436563">
              <a:lnSpc>
                <a:spcPct val="150000"/>
              </a:lnSpc>
              <a:buFont typeface="맑은 고딕" pitchFamily="50" charset="-127"/>
              <a:buAutoNum type="arabicPeriod"/>
              <a:defRPr/>
            </a:pPr>
            <a:r>
              <a:rPr kumimoji="0" lang="ko-KR" altLang="en-US" sz="2000"/>
              <a:t>암스테르담 요트박람회</a:t>
            </a:r>
            <a:endParaRPr kumimoji="0" lang="en-US" altLang="ko-KR" sz="2000"/>
          </a:p>
          <a:p>
            <a:pPr marL="436563">
              <a:lnSpc>
                <a:spcPct val="150000"/>
              </a:lnSpc>
              <a:buFont typeface="맑은 고딕" pitchFamily="50" charset="-127"/>
              <a:buAutoNum type="arabicPeriod"/>
              <a:defRPr/>
            </a:pPr>
            <a:r>
              <a:rPr kumimoji="0" lang="ko-KR" altLang="en-US" sz="2000"/>
              <a:t>런던의 혼잡통행료</a:t>
            </a:r>
            <a:endParaRPr kumimoji="0" lang="en-US" altLang="ko-KR" sz="2000"/>
          </a:p>
          <a:p>
            <a:pPr marL="436563">
              <a:lnSpc>
                <a:spcPct val="150000"/>
              </a:lnSpc>
              <a:buFont typeface="맑은 고딕" pitchFamily="50" charset="-127"/>
              <a:buAutoNum type="arabicPeriod"/>
              <a:defRPr/>
            </a:pPr>
            <a:r>
              <a:rPr kumimoji="0" lang="ko-KR" altLang="en-US" sz="2000"/>
              <a:t>샌프란시스코 범죄예측</a:t>
            </a:r>
            <a:endParaRPr kumimoji="0" lang="en-US" altLang="ko-KR" sz="2000"/>
          </a:p>
          <a:p>
            <a:pPr marL="436563">
              <a:lnSpc>
                <a:spcPct val="150000"/>
              </a:lnSpc>
              <a:buFont typeface="맑은 고딕" pitchFamily="50" charset="-127"/>
              <a:buAutoNum type="arabicPeriod"/>
              <a:defRPr/>
            </a:pPr>
            <a:r>
              <a:rPr kumimoji="0" lang="en-US" altLang="ko-KR" sz="2000"/>
              <a:t>IBM </a:t>
            </a:r>
            <a:r>
              <a:rPr kumimoji="0" lang="ko-KR" altLang="en-US" sz="2000"/>
              <a:t>왓슨 슈퍼컴퓨터</a:t>
            </a:r>
            <a:endParaRPr kumimoji="0" lang="en-US" altLang="ko-KR" sz="2000"/>
          </a:p>
          <a:p>
            <a:pPr marL="436563">
              <a:lnSpc>
                <a:spcPct val="150000"/>
              </a:lnSpc>
              <a:buFont typeface="맑은 고딕" pitchFamily="50" charset="-127"/>
              <a:buAutoNum type="arabicPeriod"/>
              <a:defRPr/>
            </a:pPr>
            <a:r>
              <a:rPr kumimoji="0" lang="ko-KR" altLang="en-US" sz="2000"/>
              <a:t>소셜 네트워크 분석</a:t>
            </a:r>
            <a:endParaRPr kumimoji="0" lang="en-US" altLang="ko-KR" sz="2000"/>
          </a:p>
          <a:p>
            <a:pPr marL="436563">
              <a:lnSpc>
                <a:spcPct val="150000"/>
              </a:lnSpc>
              <a:buFont typeface="맑은 고딕" pitchFamily="50" charset="-127"/>
              <a:buAutoNum type="arabicPeriod"/>
              <a:defRPr/>
            </a:pPr>
            <a:r>
              <a:rPr kumimoji="0" lang="ko-KR" altLang="en-US" sz="2000"/>
              <a:t>한스 로슬링의 세상 보기</a:t>
            </a:r>
            <a:endParaRPr kumimoji="0" lang="en-US" altLang="ko-KR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건강한 삶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2467" name="직사각형 13"/>
          <p:cNvSpPr>
            <a:spLocks noChangeArrowheads="1"/>
          </p:cNvSpPr>
          <p:nvPr/>
        </p:nvSpPr>
        <p:spPr bwMode="auto">
          <a:xfrm>
            <a:off x="2309813" y="3262907"/>
            <a:ext cx="5538787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패턴의 신비</a:t>
            </a:r>
          </a:p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생명을 살리는 데이터 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/>
            </a:r>
            <a:b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</a:b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: </a:t>
            </a: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캐롤린 맥그리거 박사</a:t>
            </a:r>
          </a:p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실시간 센서 데이터 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암스테르담 요트박람회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3491" name="직사각형 2"/>
          <p:cNvSpPr>
            <a:spLocks noChangeArrowheads="1"/>
          </p:cNvSpPr>
          <p:nvPr/>
        </p:nvSpPr>
        <p:spPr bwMode="auto">
          <a:xfrm>
            <a:off x="2309813" y="3140968"/>
            <a:ext cx="55387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인구 밀도 분석</a:t>
            </a:r>
          </a:p>
        </p:txBody>
      </p:sp>
      <p:sp>
        <p:nvSpPr>
          <p:cNvPr id="4" name="모서리가 둥근 사각형 설명선 3"/>
          <p:cNvSpPr/>
          <p:nvPr/>
        </p:nvSpPr>
        <p:spPr bwMode="gray">
          <a:xfrm>
            <a:off x="2265363" y="4965724"/>
            <a:ext cx="4930775" cy="1271588"/>
          </a:xfrm>
          <a:prstGeom prst="wedgeRoundRectCallout">
            <a:avLst>
              <a:gd name="adj1" fmla="val -30113"/>
              <a:gd name="adj2" fmla="val -86595"/>
              <a:gd name="adj3" fmla="val 16667"/>
            </a:avLst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8642" tIns="0" rIns="88642" bIns="0" anchor="ctr"/>
          <a:lstStyle/>
          <a:p>
            <a:pPr eaLnBrk="0" hangingPunct="0">
              <a:spcBef>
                <a:spcPts val="600"/>
              </a:spcBef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아이디어 내기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: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해운대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방문자수는 몇명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?</a:t>
            </a:r>
          </a:p>
          <a:p>
            <a:pPr eaLnBrk="0" hangingPunct="0">
              <a:spcBef>
                <a:spcPts val="600"/>
              </a:spcBef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기존 방식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?</a:t>
            </a:r>
          </a:p>
          <a:p>
            <a:pPr eaLnBrk="0" hangingPunct="0">
              <a:spcBef>
                <a:spcPts val="600"/>
              </a:spcBef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-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빅데이터 기술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?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J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런던의 혼잡통행료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843" name="직사각형 2"/>
          <p:cNvSpPr>
            <a:spLocks noChangeArrowheads="1"/>
          </p:cNvSpPr>
          <p:nvPr/>
        </p:nvSpPr>
        <p:spPr bwMode="auto">
          <a:xfrm>
            <a:off x="2360712" y="3212976"/>
            <a:ext cx="5538787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정책 결정</a:t>
            </a:r>
            <a:endParaRPr lang="en-US" altLang="ko-KR" sz="2400" b="1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데이터 공개</a:t>
            </a:r>
            <a:endParaRPr lang="en-US" altLang="ko-KR" sz="2400" b="1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defTabSz="457200">
              <a:lnSpc>
                <a:spcPct val="200000"/>
              </a:lnSpc>
              <a:defRPr/>
            </a:pP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 - data.go.kr</a:t>
            </a:r>
          </a:p>
          <a:p>
            <a:pPr defTabSz="457200">
              <a:lnSpc>
                <a:spcPct val="200000"/>
              </a:lnSpc>
              <a:defRPr/>
            </a:pP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 - data.org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샌프란시스코 범죄예측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5539" name="직사각형 2"/>
          <p:cNvSpPr>
            <a:spLocks noChangeArrowheads="1"/>
          </p:cNvSpPr>
          <p:nvPr/>
        </p:nvSpPr>
        <p:spPr bwMode="auto">
          <a:xfrm>
            <a:off x="992560" y="3425158"/>
            <a:ext cx="55387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[</a:t>
            </a: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마이너리티 레포트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]</a:t>
            </a:r>
          </a:p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예측 분석의 효과와 한계</a:t>
            </a:r>
          </a:p>
        </p:txBody>
      </p:sp>
      <p:pic>
        <p:nvPicPr>
          <p:cNvPr id="65540" name="Picture 2" descr="C:\Users\가일현\Desktop\movie_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451" y="1052736"/>
            <a:ext cx="3389312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 bwMode="gray">
          <a:xfrm>
            <a:off x="1064568" y="5517232"/>
            <a:ext cx="4505325" cy="621575"/>
          </a:xfrm>
          <a:prstGeom prst="wedgeRoundRectCallout">
            <a:avLst>
              <a:gd name="adj1" fmla="val -30113"/>
              <a:gd name="adj2" fmla="val -133051"/>
              <a:gd name="adj3" fmla="val 16667"/>
            </a:avLst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8642" tIns="0" rIns="88642" bIns="0" anchor="ctr"/>
          <a:lstStyle/>
          <a:p>
            <a:pPr eaLnBrk="0" hangingPunct="0">
              <a:spcBef>
                <a:spcPts val="600"/>
              </a:spcBef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일기 예보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?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왜 하나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?  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J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5. IBM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왓슨 슈퍼컴퓨터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6563" name="직사각형 2"/>
          <p:cNvSpPr>
            <a:spLocks noChangeArrowheads="1"/>
          </p:cNvSpPr>
          <p:nvPr/>
        </p:nvSpPr>
        <p:spPr bwMode="auto">
          <a:xfrm>
            <a:off x="1238250" y="3212976"/>
            <a:ext cx="44291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머신 러닝</a:t>
            </a:r>
            <a:endParaRPr lang="en-US" altLang="ko-KR" sz="2400" b="1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언어 처리 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  <a:sym typeface="Wingdings" pitchFamily="2" charset="2"/>
              </a:rPr>
              <a:t> </a:t>
            </a: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  <a:sym typeface="Wingdings" pitchFamily="2" charset="2"/>
              </a:rPr>
              <a:t>딥러닝</a:t>
            </a:r>
            <a:endParaRPr lang="en-US" altLang="ko-KR" sz="2400" b="1">
              <a:latin typeface="나눔고딕" pitchFamily="50" charset="-127"/>
              <a:ea typeface="나눔고딕" pitchFamily="50" charset="-127"/>
              <a:cs typeface="MS PGothic" pitchFamily="34" charset="-128"/>
              <a:sym typeface="Wingdings" pitchFamily="2" charset="2"/>
            </a:endParaRPr>
          </a:p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  <a:sym typeface="Wingdings" pitchFamily="2" charset="2"/>
              </a:rPr>
              <a:t>[</a:t>
            </a: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  <a:sym typeface="Wingdings" pitchFamily="2" charset="2"/>
              </a:rPr>
              <a:t>설국열차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  <a:sym typeface="Wingdings" pitchFamily="2" charset="2"/>
              </a:rPr>
              <a:t>] </a:t>
            </a: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  <a:sym typeface="Wingdings" pitchFamily="2" charset="2"/>
              </a:rPr>
              <a:t>송강호의 번역기</a:t>
            </a:r>
            <a:endParaRPr lang="ko-KR" altLang="en-US" sz="2400" b="1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</p:txBody>
      </p:sp>
      <p:pic>
        <p:nvPicPr>
          <p:cNvPr id="66564" name="Picture 2" descr="C:\Users\가일현\Desktop\movie_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480" y="1268760"/>
            <a:ext cx="34290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 bwMode="gray">
          <a:xfrm>
            <a:off x="644119" y="5762669"/>
            <a:ext cx="4505325" cy="576361"/>
          </a:xfrm>
          <a:prstGeom prst="wedgeRoundRectCallout">
            <a:avLst>
              <a:gd name="adj1" fmla="val -9817"/>
              <a:gd name="adj2" fmla="val -109558"/>
              <a:gd name="adj3" fmla="val 16667"/>
            </a:avLst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8642" tIns="0" rIns="88642" bIns="0" anchor="ctr"/>
          <a:lstStyle/>
          <a:p>
            <a:pPr eaLnBrk="0" hangingPunct="0">
              <a:spcBef>
                <a:spcPts val="600"/>
              </a:spcBef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질문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)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아이들이 처음 배우는 언어</a:t>
            </a:r>
            <a:r>
              <a:rPr lang="en-US" altLang="ko-KR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?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J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6.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소셜 네트워크 분석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7587" name="직사각형 2"/>
          <p:cNvSpPr>
            <a:spLocks noChangeArrowheads="1"/>
          </p:cNvSpPr>
          <p:nvPr/>
        </p:nvSpPr>
        <p:spPr bwMode="auto">
          <a:xfrm>
            <a:off x="1280591" y="3212976"/>
            <a:ext cx="609917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트랜드 분석</a:t>
            </a:r>
            <a:endParaRPr lang="en-US" altLang="ko-KR" sz="2400" b="1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평판 분석 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/ </a:t>
            </a: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감성 분석 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: </a:t>
            </a: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긍정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,</a:t>
            </a: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부정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,</a:t>
            </a: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중립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 </a:t>
            </a:r>
          </a:p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새로운 상품 개발</a:t>
            </a:r>
            <a:endParaRPr lang="en-US" altLang="ko-KR" sz="2400" b="1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기술 </a:t>
            </a:r>
            <a:r>
              <a:rPr lang="en-US" altLang="ko-KR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: </a:t>
            </a:r>
            <a:r>
              <a:rPr lang="ko-KR" altLang="en-US" sz="2400" b="1" smtClean="0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크롤링</a:t>
            </a:r>
            <a:endParaRPr lang="ko-KR" altLang="en-US" sz="2400" b="1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881313" y="2111375"/>
            <a:ext cx="653415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#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경력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(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현직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)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충북대학교 비즈니스 데이터 융합학과 교수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국민대학교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빅데이터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 경영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MBA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과정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겸임교수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연세대학교 데이터사이언스 과정 외래교수</a:t>
            </a:r>
            <a:endParaRPr lang="en-US" altLang="ko-KR" sz="2000" b="1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닷컴솔루션 대표 컨설턴트</a:t>
            </a:r>
            <a:endParaRPr lang="en-US" altLang="ko-KR" sz="2000" b="1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한국정보화진흥원 빅데이터분석활용센터 멘토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>
              <a:spcBef>
                <a:spcPts val="600"/>
              </a:spcBef>
              <a:buFontTx/>
              <a:buChar char="-"/>
              <a:defRPr/>
            </a:pPr>
            <a:endParaRPr lang="en-US" altLang="ko-KR" sz="2000" b="1" dirty="0"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# 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저서 및 역서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[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실전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하둡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 운용 가이드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]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한빛미디어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, 2013.07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[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빅데이터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 컴퓨팅 기술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]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한빛아카데미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, 2014.06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[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비주얼 컴플렉시티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]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한빛미디어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, 2016.04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9" name="Title 1"/>
          <p:cNvSpPr>
            <a:spLocks noGrp="1"/>
          </p:cNvSpPr>
          <p:nvPr/>
        </p:nvSpPr>
        <p:spPr bwMode="auto">
          <a:xfrm>
            <a:off x="4492625" y="1214438"/>
            <a:ext cx="42862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A7FB7"/>
                </a:solidFill>
                <a:latin typeface="Arial"/>
                <a:ea typeface="ＭＳ Ｐゴシック" charset="-128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F56AB"/>
                </a:solidFill>
                <a:latin typeface="Arial" charset="0"/>
                <a:ea typeface="ＭＳ Ｐゴシック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F56AB"/>
                </a:solidFill>
                <a:latin typeface="Arial" charset="0"/>
                <a:ea typeface="ＭＳ Ｐゴシック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F56AB"/>
                </a:solidFill>
                <a:latin typeface="Arial" charset="0"/>
                <a:ea typeface="ＭＳ Ｐゴシック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F56AB"/>
                </a:solidFill>
                <a:latin typeface="Arial" charset="0"/>
                <a:ea typeface="ＭＳ Ｐゴシック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4F56AB"/>
                </a:solidFill>
                <a:latin typeface="Arial" charset="0"/>
                <a:ea typeface="ＭＳ Ｐゴシック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4F56AB"/>
                </a:solidFill>
                <a:latin typeface="Arial" charset="0"/>
                <a:ea typeface="ＭＳ Ｐゴシック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4F56AB"/>
                </a:solidFill>
                <a:latin typeface="Arial" charset="0"/>
                <a:ea typeface="ＭＳ Ｐゴシック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4F56AB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소개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-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장형석</a:t>
            </a:r>
            <a:endParaRPr lang="ko-KR" altLang="en-US" sz="2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8916" name="그룹 11"/>
          <p:cNvGrpSpPr>
            <a:grpSpLocks/>
          </p:cNvGrpSpPr>
          <p:nvPr/>
        </p:nvGrpSpPr>
        <p:grpSpPr bwMode="auto">
          <a:xfrm>
            <a:off x="638175" y="2224088"/>
            <a:ext cx="1847850" cy="3792537"/>
            <a:chOff x="317441" y="1478654"/>
            <a:chExt cx="2620934" cy="5379370"/>
          </a:xfrm>
        </p:grpSpPr>
        <p:pic>
          <p:nvPicPr>
            <p:cNvPr id="389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441" y="1478654"/>
              <a:ext cx="2168459" cy="279592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9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46" y="3753628"/>
              <a:ext cx="2421429" cy="3104396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8917" name="그림 54" descr="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066800"/>
            <a:ext cx="932815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제목 5"/>
          <p:cNvSpPr txBox="1">
            <a:spLocks/>
          </p:cNvSpPr>
          <p:nvPr/>
        </p:nvSpPr>
        <p:spPr bwMode="auto">
          <a:xfrm>
            <a:off x="825500" y="1147763"/>
            <a:ext cx="8337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4000" b="1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4000" b="1">
                <a:latin typeface="맑은 고딕" pitchFamily="50" charset="-127"/>
                <a:ea typeface="맑은 고딕" pitchFamily="50" charset="-127"/>
              </a:rPr>
              <a:t>강사 소개 </a:t>
            </a:r>
            <a:r>
              <a:rPr lang="en-US" altLang="ko-KR" sz="4000" b="1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4000" b="1">
                <a:latin typeface="맑은 고딕" pitchFamily="50" charset="-127"/>
                <a:ea typeface="맑은 고딕" pitchFamily="50" charset="-127"/>
              </a:rPr>
              <a:t>장형석</a:t>
            </a:r>
            <a:endParaRPr lang="ko-KR" altLang="en-US" sz="4000" b="1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7.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한스 로슬링의 세상 보기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8611" name="직사각형 2"/>
          <p:cNvSpPr>
            <a:spLocks noChangeArrowheads="1"/>
          </p:cNvSpPr>
          <p:nvPr/>
        </p:nvSpPr>
        <p:spPr bwMode="auto">
          <a:xfrm>
            <a:off x="1961356" y="3284984"/>
            <a:ext cx="55387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데이터 시각화</a:t>
            </a:r>
            <a:endParaRPr lang="en-US" altLang="ko-KR" sz="2400" b="1"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marL="177800" indent="-177800" defTabSz="457200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4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스토리텔링</a:t>
            </a:r>
          </a:p>
        </p:txBody>
      </p:sp>
      <p:sp>
        <p:nvSpPr>
          <p:cNvPr id="4" name="모서리가 둥근 사각형 설명선 3"/>
          <p:cNvSpPr/>
          <p:nvPr/>
        </p:nvSpPr>
        <p:spPr bwMode="gray">
          <a:xfrm>
            <a:off x="2144688" y="5301208"/>
            <a:ext cx="5492750" cy="841375"/>
          </a:xfrm>
          <a:prstGeom prst="wedgeRoundRectCallout">
            <a:avLst>
              <a:gd name="adj1" fmla="val -30113"/>
              <a:gd name="adj2" fmla="val -86595"/>
              <a:gd name="adj3" fmla="val 16667"/>
            </a:avLst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8642" tIns="0" rIns="88642" bIns="0" anchor="ctr"/>
          <a:lstStyle/>
          <a:p>
            <a:pPr eaLnBrk="0" hangingPunct="0">
              <a:spcBef>
                <a:spcPts val="600"/>
              </a:spcBef>
              <a:defRPr/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학생들의 교우 관계를 시각화로 해결했다고요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cs typeface="JBold" pitchFamily="18" charset="-127"/>
              </a:rPr>
              <a:t>?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J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그림 54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738438"/>
            <a:ext cx="93281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dArt 436"/>
          <p:cNvSpPr>
            <a:spLocks noChangeArrowheads="1" noChangeShapeType="1" noTextEdit="1"/>
          </p:cNvSpPr>
          <p:nvPr/>
        </p:nvSpPr>
        <p:spPr bwMode="auto">
          <a:xfrm>
            <a:off x="1155700" y="2466910"/>
            <a:ext cx="632848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>
                <a:ln w="1143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3</a:t>
            </a:r>
            <a:endParaRPr kumimoji="0" lang="ko-KR" altLang="en-US" sz="4800" b="1" i="1" kern="10" spc="150" dirty="0">
              <a:ln w="1143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10" name="제목 5"/>
          <p:cNvSpPr txBox="1">
            <a:spLocks/>
          </p:cNvSpPr>
          <p:nvPr/>
        </p:nvSpPr>
        <p:spPr>
          <a:xfrm>
            <a:off x="1423988" y="2819400"/>
            <a:ext cx="7739062" cy="83820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kumimoji="0" lang="en-US" altLang="ko-KR" sz="4000" smtClean="0">
                <a:solidFill>
                  <a:prstClr val="black"/>
                </a:solidFill>
              </a:rPr>
              <a:t>   </a:t>
            </a:r>
            <a:r>
              <a:rPr kumimoji="0" lang="ko-KR" altLang="en-US" sz="4000" smtClean="0">
                <a:solidFill>
                  <a:prstClr val="black"/>
                </a:solidFill>
              </a:rPr>
              <a:t>빅데이터 분석 기법 소개 및 실습</a:t>
            </a:r>
            <a:endParaRPr kumimoji="0" lang="ko-KR" altLang="en-US" sz="40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9638" name="직사각형 11"/>
          <p:cNvSpPr>
            <a:spLocks noChangeArrowheads="1"/>
          </p:cNvSpPr>
          <p:nvPr/>
        </p:nvSpPr>
        <p:spPr bwMode="auto">
          <a:xfrm>
            <a:off x="2073275" y="4292600"/>
            <a:ext cx="4953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분석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데이터 시각화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실습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en-US" altLang="ko-KR" sz="1600" b="1">
                <a:latin typeface="나눔고딕" pitchFamily="50" charset="-127"/>
                <a:ea typeface="나눔고딕" pitchFamily="50" charset="-127"/>
              </a:rPr>
              <a:t>A Picture is Worth a Thousand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798" y="1628800"/>
            <a:ext cx="9204325" cy="315471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■ </a:t>
            </a: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A Picture is Worth a </a:t>
            </a:r>
            <a:r>
              <a:rPr lang="en-US" altLang="ko-KR" sz="240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Thousand </a:t>
            </a:r>
            <a:r>
              <a:rPr lang="en-US" altLang="ko-KR" sz="240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Words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Visualization </a:t>
            </a:r>
            <a:r>
              <a:rPr lang="en-US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is a critical component of data analysis</a:t>
            </a: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Graphics </a:t>
            </a:r>
            <a:r>
              <a:rPr lang="en-US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are the most efficient way to digest large volumes </a:t>
            </a:r>
            <a:r>
              <a:rPr lang="en-US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of </a:t>
            </a:r>
            <a:r>
              <a:rPr lang="en-US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data &amp; identify trends</a:t>
            </a: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Graphical </a:t>
            </a:r>
            <a:r>
              <a:rPr lang="en-US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design is a mixture of mathematical and </a:t>
            </a:r>
            <a:r>
              <a:rPr lang="en-US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perceptual </a:t>
            </a:r>
            <a:r>
              <a:rPr lang="en-US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science</a:t>
            </a: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indent="-457200" defTabSz="914400" fontAlgn="auto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[</a:t>
            </a:r>
            <a:r>
              <a:rPr lang="en-US" sz="16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Yann</a:t>
            </a:r>
            <a:r>
              <a:rPr lang="en-US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Abraham, “Elegant Graphics for Data Analysis with ggplot2”, </a:t>
            </a:r>
            <a:r>
              <a:rPr lang="en-US" sz="16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BaselR</a:t>
            </a:r>
            <a:r>
              <a:rPr lang="en-US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2010.04</a:t>
            </a:r>
            <a:r>
              <a:rPr 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시각화의 개요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1023938" y="2195513"/>
            <a:ext cx="7715250" cy="36623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정의 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: Visualization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은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숫자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를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공간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에 배치해서 보여줌으로써 그 패턴을 인지하게 만드는 것이다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.  </a:t>
            </a:r>
            <a:endParaRPr lang="en-US" b="1" dirty="0">
              <a:solidFill>
                <a:prstClr val="black"/>
              </a:solidFill>
              <a:latin typeface="나눔고딕" pitchFamily="50" charset="-127"/>
              <a:ea typeface="+mn-ea"/>
              <a:cs typeface="+mn-cs"/>
            </a:endParaRP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통계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/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분석의 가장 중요한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부분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</a:p>
          <a:p>
            <a:pPr marL="262800" lvl="1" defTabSz="914400" fontAlgn="auto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   1. 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데이터의 특성을 쉽게 파악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( </a:t>
            </a:r>
            <a:r>
              <a:rPr lang="en-US" altLang="ko-KR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vs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통계량 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 marL="262800" lvl="1" defTabSz="914400" fontAlgn="auto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    2. 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결과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레포트에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활용 </a:t>
            </a:r>
            <a:endParaRPr lang="en-US" altLang="ko-KR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262800" lvl="1" defTabSz="914400" fontAlgn="auto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         -&gt;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독립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된 학문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/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기술 분야로 발전</a:t>
            </a:r>
            <a:endParaRPr lang="en-US" altLang="ko-KR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근거 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: 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사람은 탁월한 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패턴 인식 능력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이 있음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데이터</a:t>
            </a:r>
            <a:r>
              <a:rPr lang="en-US" b="1" dirty="0" smtClean="0">
                <a:solidFill>
                  <a:prstClr val="black"/>
                </a:solidFill>
                <a:latin typeface="나눔고딕" pitchFamily="50" charset="-127"/>
                <a:ea typeface="+mn-ea"/>
                <a:cs typeface="+mn-cs"/>
              </a:rPr>
              <a:t> 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패턴 파악의 도구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분석을 돕는 역할</a:t>
            </a:r>
            <a:endParaRPr lang="en-US" altLang="ko-KR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262800" lvl="1" defTabSz="914400" fontAlgn="auto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b="1" dirty="0">
                <a:solidFill>
                  <a:prstClr val="black"/>
                </a:solidFill>
                <a:latin typeface="나눔고딕" pitchFamily="50" charset="-127"/>
                <a:ea typeface="+mn-ea"/>
                <a:cs typeface="+mn-cs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나눔고딕" pitchFamily="50" charset="-127"/>
                <a:ea typeface="+mn-ea"/>
                <a:cs typeface="+mn-cs"/>
              </a:rPr>
              <a:t>     -&gt; 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데이터의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스토리텔링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: 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소통을 위한 </a:t>
            </a:r>
            <a:r>
              <a:rPr lang="ko-KR" altLang="en-US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전달체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재미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/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유</a:t>
            </a:r>
            <a:r>
              <a:rPr lang="ko-KR" altLang="en-US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머</a:t>
            </a:r>
            <a:r>
              <a:rPr lang="en-US" altLang="ko-KR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/</a:t>
            </a:r>
            <a:r>
              <a:rPr lang="ko-KR" altLang="en-US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오락성</a:t>
            </a:r>
            <a:endParaRPr lang="en-US" altLang="ko-KR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71685" name="직사각형 7"/>
          <p:cNvSpPr>
            <a:spLocks noChangeArrowheads="1"/>
          </p:cNvSpPr>
          <p:nvPr/>
        </p:nvSpPr>
        <p:spPr bwMode="auto">
          <a:xfrm>
            <a:off x="666750" y="1500188"/>
            <a:ext cx="14843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시각화란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시각화의 중요성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708" name="직사각형 4"/>
          <p:cNvSpPr>
            <a:spLocks noChangeArrowheads="1"/>
          </p:cNvSpPr>
          <p:nvPr/>
        </p:nvSpPr>
        <p:spPr bwMode="auto">
          <a:xfrm>
            <a:off x="666750" y="1500188"/>
            <a:ext cx="21145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통계량과 그래픽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881063" y="1947863"/>
            <a:ext cx="7572375" cy="33813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Anscombe's</a:t>
            </a:r>
            <a:r>
              <a:rPr lang="en-US" altLang="ko-KR" sz="16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quartet( 4</a:t>
            </a:r>
            <a:r>
              <a:rPr lang="ko-KR" altLang="en-US" sz="16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세트의 데이터 </a:t>
            </a:r>
            <a:r>
              <a:rPr lang="en-US" altLang="ko-KR" sz="16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881063" y="2286000"/>
          <a:ext cx="4524375" cy="3959226"/>
        </p:xfrm>
        <a:graphic>
          <a:graphicData uri="http://schemas.openxmlformats.org/drawingml/2006/table">
            <a:tbl>
              <a:tblPr/>
              <a:tblGrid>
                <a:gridCol w="565150"/>
                <a:gridCol w="565150"/>
                <a:gridCol w="565150"/>
                <a:gridCol w="565150"/>
                <a:gridCol w="568325"/>
                <a:gridCol w="565150"/>
                <a:gridCol w="565150"/>
                <a:gridCol w="565150"/>
              </a:tblGrid>
              <a:tr h="3381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I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II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III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IV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x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y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x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y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x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y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x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y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10.0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10.0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9.14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10.0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7.46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6.58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6.95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8.14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6.77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5.76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13.0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7.58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13.0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8.74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13.0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12.74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7.71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9.0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8.81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9.0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8.77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9.0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7.11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8.84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11.0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8.33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11.0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9.26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11.0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7.81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8.47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9.96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8.10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8.84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7.04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6.0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7.24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6.0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6.13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6.0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6.08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5.25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4.26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3.10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4.0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5.39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19.0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12.50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12.0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10.84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12.0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9.13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12.0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8.15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5.56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4.82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7.26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6.42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7.91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5.0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5.68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5.0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4.74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5.0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5.73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8.0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6.89</a:t>
                      </a:r>
                    </a:p>
                  </a:txBody>
                  <a:tcPr marL="72175" marR="72175" marT="33312" marB="33312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595938" y="2286000"/>
          <a:ext cx="3900487" cy="3960811"/>
        </p:xfrm>
        <a:graphic>
          <a:graphicData uri="http://schemas.openxmlformats.org/drawingml/2006/table">
            <a:tbl>
              <a:tblPr/>
              <a:tblGrid>
                <a:gridCol w="1855904"/>
                <a:gridCol w="2044583"/>
              </a:tblGrid>
              <a:tr h="3193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Property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Value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EDF"/>
                    </a:solidFill>
                  </a:tcPr>
                </a:tc>
              </a:tr>
              <a:tr h="543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Mean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 of </a:t>
                      </a:r>
                      <a:r>
                        <a:rPr kumimoji="0" lang="en-US" altLang="ko-K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x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 in each case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9 </a:t>
                      </a:r>
                      <a:r>
                        <a:rPr kumimoji="0" lang="en-US" altLang="ko-KR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(exact)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3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Variance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 of </a:t>
                      </a:r>
                      <a:r>
                        <a:rPr kumimoji="0" lang="en-US" altLang="ko-K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x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 in each case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11 </a:t>
                      </a:r>
                      <a:r>
                        <a:rPr kumimoji="0" lang="en-US" altLang="ko-KR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(exact)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3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Mean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 of </a:t>
                      </a:r>
                      <a:r>
                        <a:rPr kumimoji="0" lang="en-US" altLang="ko-K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y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 in each case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7.50 </a:t>
                      </a:r>
                      <a:r>
                        <a:rPr kumimoji="0" lang="en-US" altLang="ko-KR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(to 2 decimal places)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3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Variance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 of </a:t>
                      </a:r>
                      <a:r>
                        <a:rPr kumimoji="0" lang="en-US" altLang="ko-K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y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 in each case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4.122 or 4.127 </a:t>
                      </a:r>
                      <a:r>
                        <a:rPr kumimoji="0" lang="en-US" altLang="ko-KR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(to 3 decimal places)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66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Correlation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 between </a:t>
                      </a:r>
                      <a:r>
                        <a:rPr kumimoji="0" lang="en-US" altLang="ko-K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x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 and </a:t>
                      </a:r>
                      <a:r>
                        <a:rPr kumimoji="0" lang="en-US" altLang="ko-KR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y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 in each case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0.816 </a:t>
                      </a:r>
                      <a:r>
                        <a:rPr kumimoji="0" lang="en-US" altLang="ko-KR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(to 3 decimal places)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Linear regression </a:t>
                      </a: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line in each case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y = 3.0 + 0.5x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itchFamily="18" charset="0"/>
                          <a:ea typeface="나눔고딕" pitchFamily="50" charset="-127"/>
                        </a:rPr>
                        <a:t>(to 2 and 3 decimal places, respectively)</a:t>
                      </a:r>
                    </a:p>
                  </a:txBody>
                  <a:tcPr marL="99062" marR="99062" marT="45698" marB="45698" anchor="ctr" horzOverflow="overflow">
                    <a:lnL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99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Box 2"/>
          <p:cNvSpPr txBox="1"/>
          <p:nvPr/>
        </p:nvSpPr>
        <p:spPr>
          <a:xfrm>
            <a:off x="1209675" y="6273800"/>
            <a:ext cx="7958138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                               [ </a:t>
            </a:r>
            <a:r>
              <a:rPr lang="ko-KR" altLang="en-US" sz="12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데이터셋</a:t>
            </a:r>
            <a:r>
              <a:rPr lang="ko-KR" altLang="en-US" sz="12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]                                                                                  [ </a:t>
            </a:r>
            <a:r>
              <a:rPr lang="ko-KR" altLang="en-US" sz="12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기초통계량 </a:t>
            </a:r>
            <a:r>
              <a:rPr lang="en-US" altLang="ko-KR" sz="12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]</a:t>
            </a:r>
            <a:endParaRPr lang="ko-KR" altLang="en-US" sz="12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시각화의 중요성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958975"/>
            <a:ext cx="7410450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직사각형 5"/>
          <p:cNvSpPr>
            <a:spLocks noChangeArrowheads="1"/>
          </p:cNvSpPr>
          <p:nvPr/>
        </p:nvSpPr>
        <p:spPr bwMode="auto">
          <a:xfrm>
            <a:off x="666750" y="1500188"/>
            <a:ext cx="21145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통계량과 그래픽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Reference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756" name="직사각형 5"/>
          <p:cNvSpPr>
            <a:spLocks noChangeArrowheads="1"/>
          </p:cNvSpPr>
          <p:nvPr/>
        </p:nvSpPr>
        <p:spPr bwMode="auto">
          <a:xfrm>
            <a:off x="666750" y="1500188"/>
            <a:ext cx="21145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공부하기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1166813" y="2068513"/>
            <a:ext cx="7929562" cy="436086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■ 이론 교재</a:t>
            </a:r>
            <a:endParaRPr lang="en-US" altLang="ko-KR" sz="20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VISUALIZE THIS </a:t>
            </a: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lang="ko-KR" altLang="en-US" b="1" dirty="0" err="1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비주얼라이즈</a:t>
            </a: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디스</a:t>
            </a:r>
            <a:endParaRPr lang="en-US" altLang="ko-KR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262800" lvl="1" defTabSz="914400" fontAlgn="auto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    - </a:t>
            </a:r>
            <a:r>
              <a:rPr lang="ko-KR" altLang="en-US" sz="16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네이선</a:t>
            </a:r>
            <a:r>
              <a:rPr lang="ko-KR" altLang="en-US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야우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| </a:t>
            </a:r>
            <a:r>
              <a:rPr lang="ko-KR" altLang="en-US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송용근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옮김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|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에이콘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| </a:t>
            </a: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2012.04</a:t>
            </a:r>
          </a:p>
          <a:p>
            <a:pPr marL="720000" lvl="1" indent="-457200" defTabSz="914400" fontAlgn="auto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데이터 포인트</a:t>
            </a:r>
            <a:endParaRPr lang="en-US" altLang="ko-KR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262800" lvl="1" defTabSz="914400" fontAlgn="auto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    </a:t>
            </a: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- </a:t>
            </a:r>
            <a:r>
              <a:rPr lang="ko-KR" altLang="en-US" sz="16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네이선</a:t>
            </a:r>
            <a:r>
              <a:rPr lang="ko-KR" altLang="en-US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야우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|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서경진 </a:t>
            </a:r>
            <a:r>
              <a:rPr lang="ko-KR" altLang="en-US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옮김</a:t>
            </a: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비제이퍼블릭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2013.11</a:t>
            </a:r>
            <a:endParaRPr lang="en-US" altLang="ko-KR" sz="16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■ </a:t>
            </a:r>
            <a:r>
              <a:rPr lang="ko-KR" altLang="en-US" sz="2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실습 </a:t>
            </a:r>
            <a:r>
              <a:rPr lang="ko-KR" altLang="en-US" sz="2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교재</a:t>
            </a:r>
            <a:endParaRPr lang="en-US" altLang="ko-KR" sz="2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R In Action</a:t>
            </a:r>
            <a:endParaRPr lang="en-US" altLang="ko-KR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262800" lvl="1" defTabSz="914400" fontAlgn="auto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    - </a:t>
            </a:r>
            <a:r>
              <a:rPr lang="en-US" altLang="ko-KR" sz="1600" dirty="0" err="1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Kabacoff</a:t>
            </a: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Robert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| Manning  </a:t>
            </a: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|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2011.09</a:t>
            </a:r>
          </a:p>
          <a:p>
            <a:pPr defTabSz="91440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■ </a:t>
            </a:r>
            <a:r>
              <a:rPr lang="ko-KR" altLang="en-US" sz="2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추천 </a:t>
            </a:r>
            <a:r>
              <a:rPr lang="en-US" altLang="ko-KR" sz="2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Application</a:t>
            </a:r>
            <a:endParaRPr lang="en-US" altLang="ko-KR" sz="20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altLang="ko-KR" b="1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Curl </a:t>
            </a:r>
          </a:p>
          <a:p>
            <a:pPr marL="262800" lvl="1" defTabSz="914400" fontAlgn="auto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   - http://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3"/>
              </a:rPr>
              <a:t>www.curl.com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큐티아이인터네셔널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4"/>
              </a:rPr>
              <a:t>http</a:t>
            </a: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4"/>
              </a:rPr>
              <a:t>://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4"/>
              </a:rPr>
              <a:t>www.qtii.co.kr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 marL="262800" lvl="1" defTabSz="914400" fontAlgn="auto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   - X-Internet, RIA(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리치인터넷어플리케이션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 marL="262800" lvl="1" defTabSz="914400" fontAlgn="auto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   -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투비소프트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5"/>
              </a:rPr>
              <a:t>http://www.tobesoft.co.kr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: </a:t>
            </a:r>
            <a:r>
              <a:rPr lang="en-US" altLang="ko-KR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XPlatform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en-US" altLang="ko-KR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MiPlatform</a:t>
            </a:r>
            <a:endParaRPr lang="en-US" altLang="ko-KR" sz="16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780" name="직사각형 5"/>
          <p:cNvSpPr>
            <a:spLocks noChangeArrowheads="1"/>
          </p:cNvSpPr>
          <p:nvPr/>
        </p:nvSpPr>
        <p:spPr bwMode="auto">
          <a:xfrm>
            <a:off x="666750" y="1500188"/>
            <a:ext cx="23399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데이터 스토리텔링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6813" y="1954213"/>
            <a:ext cx="7858125" cy="3832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■ </a:t>
            </a:r>
            <a:r>
              <a:rPr lang="ko-KR" altLang="en-US" sz="20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뉴욕타임즈</a:t>
            </a:r>
            <a:endParaRPr lang="en-US" altLang="ko-KR" sz="20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Computer Assisted Reporting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편집국</a:t>
            </a:r>
            <a:endParaRPr lang="en-US" altLang="ko-KR" sz="16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데이터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인터랙티브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그래픽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지도만 작성하는 개별 부서</a:t>
            </a:r>
            <a:endParaRPr lang="en-US" altLang="ko-KR" sz="16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데이터 수치에 관련한 기사만 보도</a:t>
            </a:r>
            <a:endParaRPr lang="en-US" altLang="ko-KR" sz="16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3"/>
              </a:rPr>
              <a:t>http://datafl.ws/nytimes</a:t>
            </a:r>
            <a:endParaRPr lang="en-US" altLang="ko-KR" sz="16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■ </a:t>
            </a:r>
            <a:r>
              <a:rPr lang="ko-KR" altLang="en-US" sz="20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한스</a:t>
            </a:r>
            <a:r>
              <a:rPr lang="ko-KR" altLang="en-US" sz="2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ko-KR" altLang="en-US" sz="20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로슬링</a:t>
            </a:r>
            <a:endParaRPr lang="en-US" altLang="ko-KR" sz="20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스토리텔링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분야의 최고 전문가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국제 보건학회 교수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갭마인더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리더</a:t>
            </a:r>
            <a:endParaRPr lang="en-US" altLang="ko-KR" sz="16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4"/>
              </a:rPr>
              <a:t>http://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4"/>
              </a:rPr>
              <a:t>datafl.ws/hans</a:t>
            </a:r>
            <a:endParaRPr lang="en-US" altLang="ko-KR" sz="16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시사기획 창 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: </a:t>
            </a:r>
            <a:r>
              <a:rPr lang="ko-KR" altLang="en-US" sz="16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빅데이터</a:t>
            </a:r>
            <a:r>
              <a:rPr lang="ko-KR" altLang="en-US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세상을 바꾸다</a:t>
            </a:r>
            <a:r>
              <a: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</a:p>
          <a:p>
            <a:pPr marL="720000" lvl="1" indent="-457200" defTabSz="914400" fontAlgn="auto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5"/>
              </a:rPr>
              <a:t>http://www.gapminder.org/</a:t>
            </a:r>
            <a:endParaRPr lang="en-US" altLang="ko-KR" sz="16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804" name="직사각형 5"/>
          <p:cNvSpPr>
            <a:spLocks noChangeArrowheads="1"/>
          </p:cNvSpPr>
          <p:nvPr/>
        </p:nvSpPr>
        <p:spPr bwMode="auto">
          <a:xfrm>
            <a:off x="666750" y="1500188"/>
            <a:ext cx="20939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6805" name="그룹 10"/>
          <p:cNvGrpSpPr>
            <a:grpSpLocks/>
          </p:cNvGrpSpPr>
          <p:nvPr/>
        </p:nvGrpSpPr>
        <p:grpSpPr bwMode="auto">
          <a:xfrm>
            <a:off x="1095375" y="2058988"/>
            <a:ext cx="8102600" cy="4456112"/>
            <a:chOff x="677199" y="1452111"/>
            <a:chExt cx="9205023" cy="5063061"/>
          </a:xfrm>
        </p:grpSpPr>
        <p:sp>
          <p:nvSpPr>
            <p:cNvPr id="8" name="TextBox 4"/>
            <p:cNvSpPr txBox="1"/>
            <p:nvPr/>
          </p:nvSpPr>
          <p:spPr>
            <a:xfrm>
              <a:off x="677199" y="1452111"/>
              <a:ext cx="9205023" cy="6637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■ </a:t>
              </a:r>
              <a:r>
                <a:rPr lang="en-US" altLang="ko-KR" sz="1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1.</a:t>
              </a:r>
              <a:r>
                <a:rPr lang="ko-KR" altLang="en-US" sz="1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시각적 단서들                ■ </a:t>
              </a:r>
              <a:r>
                <a:rPr lang="en-US" altLang="ko-KR" sz="1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3</a:t>
              </a:r>
              <a:r>
                <a:rPr lang="en-US" altLang="ko-KR" sz="1600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.</a:t>
              </a:r>
              <a:r>
                <a:rPr lang="ko-KR" altLang="en-US" sz="1600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척도 </a:t>
              </a:r>
              <a:endParaRPr lang="en-US" altLang="ko-KR" sz="1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endParaRP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■ </a:t>
              </a:r>
              <a:r>
                <a:rPr lang="en-US" altLang="ko-KR" sz="1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2.</a:t>
              </a:r>
              <a:r>
                <a:rPr lang="ko-KR" altLang="en-US" sz="16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좌표계</a:t>
              </a:r>
              <a:r>
                <a:rPr lang="ko-KR" altLang="en-US" sz="1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                          ■ </a:t>
              </a:r>
              <a:r>
                <a:rPr lang="en-US" altLang="ko-KR" sz="1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4.</a:t>
              </a:r>
              <a:r>
                <a:rPr lang="ko-KR" altLang="en-US" sz="1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  <a:cs typeface="+mn-cs"/>
                </a:rPr>
                <a:t>맥락</a:t>
              </a:r>
            </a:p>
          </p:txBody>
        </p:sp>
        <p:pic>
          <p:nvPicPr>
            <p:cNvPr id="7680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237" y="2222537"/>
              <a:ext cx="3890169" cy="427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0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6882" y="2038422"/>
              <a:ext cx="3921125" cy="447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828" name="직사각형 5"/>
          <p:cNvSpPr>
            <a:spLocks noChangeArrowheads="1"/>
          </p:cNvSpPr>
          <p:nvPr/>
        </p:nvSpPr>
        <p:spPr bwMode="auto">
          <a:xfrm>
            <a:off x="666750" y="1500188"/>
            <a:ext cx="41179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①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시각적 단서들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7829" name="그룹 15"/>
          <p:cNvGrpSpPr>
            <a:grpSpLocks/>
          </p:cNvGrpSpPr>
          <p:nvPr/>
        </p:nvGrpSpPr>
        <p:grpSpPr bwMode="auto">
          <a:xfrm>
            <a:off x="711200" y="2028825"/>
            <a:ext cx="8755063" cy="4043363"/>
            <a:chOff x="711522" y="2029468"/>
            <a:chExt cx="9527890" cy="4399928"/>
          </a:xfrm>
        </p:grpSpPr>
        <p:pic>
          <p:nvPicPr>
            <p:cNvPr id="7783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522" y="2117996"/>
              <a:ext cx="5449925" cy="1885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147" y="2029468"/>
              <a:ext cx="3741178" cy="190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549" y="4219601"/>
              <a:ext cx="1929606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3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793" y="4219596"/>
              <a:ext cx="7109619" cy="220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그림 54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738438"/>
            <a:ext cx="93281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dArt 436"/>
          <p:cNvSpPr>
            <a:spLocks noChangeArrowheads="1" noChangeShapeType="1" noTextEdit="1"/>
          </p:cNvSpPr>
          <p:nvPr/>
        </p:nvSpPr>
        <p:spPr bwMode="auto">
          <a:xfrm>
            <a:off x="1155700" y="2466910"/>
            <a:ext cx="632848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39940" name="제목 5"/>
          <p:cNvSpPr txBox="1">
            <a:spLocks/>
          </p:cNvSpPr>
          <p:nvPr/>
        </p:nvSpPr>
        <p:spPr bwMode="auto">
          <a:xfrm>
            <a:off x="825500" y="2819400"/>
            <a:ext cx="8337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4000" b="1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4000" b="1">
                <a:latin typeface="맑은 고딕" pitchFamily="50" charset="-127"/>
                <a:ea typeface="맑은 고딕" pitchFamily="50" charset="-127"/>
              </a:rPr>
              <a:t>빅데이터 개요 및 미래</a:t>
            </a:r>
            <a:endParaRPr lang="ko-KR" altLang="en-US" sz="4000" b="1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852" name="직사각형 5"/>
          <p:cNvSpPr>
            <a:spLocks noChangeArrowheads="1"/>
          </p:cNvSpPr>
          <p:nvPr/>
        </p:nvSpPr>
        <p:spPr bwMode="auto">
          <a:xfrm>
            <a:off x="666750" y="1500188"/>
            <a:ext cx="4740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①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시각적 단서들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위치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788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276475"/>
            <a:ext cx="87122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876" name="직사각형 5"/>
          <p:cNvSpPr>
            <a:spLocks noChangeArrowheads="1"/>
          </p:cNvSpPr>
          <p:nvPr/>
        </p:nvSpPr>
        <p:spPr bwMode="auto">
          <a:xfrm>
            <a:off x="666750" y="1500188"/>
            <a:ext cx="4740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①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시각적 단서들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길이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214563"/>
            <a:ext cx="88265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900" name="직사각형 5"/>
          <p:cNvSpPr>
            <a:spLocks noChangeArrowheads="1"/>
          </p:cNvSpPr>
          <p:nvPr/>
        </p:nvSpPr>
        <p:spPr bwMode="auto">
          <a:xfrm>
            <a:off x="666750" y="1500188"/>
            <a:ext cx="4740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①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시각적 단서들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각도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809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000250"/>
            <a:ext cx="7521575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924" name="직사각형 5"/>
          <p:cNvSpPr>
            <a:spLocks noChangeArrowheads="1"/>
          </p:cNvSpPr>
          <p:nvPr/>
        </p:nvSpPr>
        <p:spPr bwMode="auto">
          <a:xfrm>
            <a:off x="666750" y="1500188"/>
            <a:ext cx="4740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①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시각적 단서들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방향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381750" y="1747838"/>
            <a:ext cx="2730500" cy="4752975"/>
          </a:xfrm>
          <a:prstGeom prst="rect">
            <a:avLst/>
          </a:prstGeom>
          <a:solidFill>
            <a:schemeClr val="accent1">
              <a:alpha val="1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863" y="3438525"/>
            <a:ext cx="17430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4921250"/>
            <a:ext cx="174307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2060575"/>
            <a:ext cx="5148262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1868488"/>
            <a:ext cx="1774825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948" name="직사각형 5"/>
          <p:cNvSpPr>
            <a:spLocks noChangeArrowheads="1"/>
          </p:cNvSpPr>
          <p:nvPr/>
        </p:nvSpPr>
        <p:spPr bwMode="auto">
          <a:xfrm>
            <a:off x="666750" y="1500188"/>
            <a:ext cx="53340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①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시각적 단서들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형태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도형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829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25650"/>
            <a:ext cx="6162675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2871788"/>
            <a:ext cx="2960688" cy="2520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972" name="직사각형 5"/>
          <p:cNvSpPr>
            <a:spLocks noChangeArrowheads="1"/>
          </p:cNvSpPr>
          <p:nvPr/>
        </p:nvSpPr>
        <p:spPr bwMode="auto">
          <a:xfrm>
            <a:off x="666750" y="1500188"/>
            <a:ext cx="54943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①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시각적 단서들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면적과 부피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1277952" y="2071678"/>
            <a:ext cx="7604138" cy="4151142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996" name="직사각형 5"/>
          <p:cNvSpPr>
            <a:spLocks noChangeArrowheads="1"/>
          </p:cNvSpPr>
          <p:nvPr/>
        </p:nvSpPr>
        <p:spPr bwMode="auto">
          <a:xfrm>
            <a:off x="666750" y="1500188"/>
            <a:ext cx="54943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①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시각적 단서들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면적과 부피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1309662" y="2000240"/>
            <a:ext cx="7403329" cy="4100305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020" name="직사각형 5"/>
          <p:cNvSpPr>
            <a:spLocks noChangeArrowheads="1"/>
          </p:cNvSpPr>
          <p:nvPr/>
        </p:nvSpPr>
        <p:spPr bwMode="auto">
          <a:xfrm>
            <a:off x="666750" y="1500188"/>
            <a:ext cx="58150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①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시각적 단서들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색상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색조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채도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860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286000"/>
            <a:ext cx="8094663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044" name="직사각형 5"/>
          <p:cNvSpPr>
            <a:spLocks noChangeArrowheads="1"/>
          </p:cNvSpPr>
          <p:nvPr/>
        </p:nvSpPr>
        <p:spPr bwMode="auto">
          <a:xfrm>
            <a:off x="666750" y="1500188"/>
            <a:ext cx="47402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①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시각적 단서들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인지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870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2165350"/>
            <a:ext cx="490378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5" y="4757738"/>
            <a:ext cx="5102225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오른쪽 화살표 9"/>
          <p:cNvSpPr/>
          <p:nvPr/>
        </p:nvSpPr>
        <p:spPr>
          <a:xfrm flipH="1">
            <a:off x="1846263" y="3821113"/>
            <a:ext cx="2808287" cy="708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정확</a:t>
            </a:r>
            <a:endParaRPr lang="en-US" altLang="ko-KR" dirty="0" smtClean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438775" y="3778250"/>
            <a:ext cx="2417763" cy="75088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부정확</a:t>
            </a:r>
            <a:endParaRPr lang="en-US" altLang="ko-KR" dirty="0" smtClean="0"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068" name="직사각형 5"/>
          <p:cNvSpPr>
            <a:spLocks noChangeArrowheads="1"/>
          </p:cNvSpPr>
          <p:nvPr/>
        </p:nvSpPr>
        <p:spPr bwMode="auto">
          <a:xfrm>
            <a:off x="666750" y="1500188"/>
            <a:ext cx="33655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②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좌표계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80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2333625"/>
            <a:ext cx="6251575" cy="373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시대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시대 구분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64" name="Picture 4" descr="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38" y="3806825"/>
            <a:ext cx="2058987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3810000"/>
            <a:ext cx="1584325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3810000"/>
            <a:ext cx="2081212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오각형 16"/>
          <p:cNvSpPr/>
          <p:nvPr/>
        </p:nvSpPr>
        <p:spPr bwMode="gray">
          <a:xfrm>
            <a:off x="657225" y="2114550"/>
            <a:ext cx="1766888" cy="63023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6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농경 시대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8" name="오각형 17"/>
          <p:cNvSpPr/>
          <p:nvPr/>
        </p:nvSpPr>
        <p:spPr bwMode="gray">
          <a:xfrm>
            <a:off x="3057525" y="2114550"/>
            <a:ext cx="1766888" cy="63023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6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산업화 시대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19" name="오각형 18"/>
          <p:cNvSpPr/>
          <p:nvPr/>
        </p:nvSpPr>
        <p:spPr bwMode="gray">
          <a:xfrm>
            <a:off x="5400675" y="2114550"/>
            <a:ext cx="1766888" cy="63023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6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빅데이터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 시대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gray">
          <a:xfrm>
            <a:off x="7742238" y="2071688"/>
            <a:ext cx="1652587" cy="71437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사람의 시대</a:t>
            </a:r>
            <a:endParaRPr lang="ko-KR" altLang="en-US" sz="16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pic>
        <p:nvPicPr>
          <p:cNvPr id="409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8" y="3810000"/>
            <a:ext cx="1960562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092" name="직사각형 5"/>
          <p:cNvSpPr>
            <a:spLocks noChangeArrowheads="1"/>
          </p:cNvSpPr>
          <p:nvPr/>
        </p:nvSpPr>
        <p:spPr bwMode="auto">
          <a:xfrm>
            <a:off x="666750" y="1500188"/>
            <a:ext cx="40624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②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좌표계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지도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pic>
        <p:nvPicPr>
          <p:cNvPr id="890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214563"/>
            <a:ext cx="5722938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116" name="직사각형 5"/>
          <p:cNvSpPr>
            <a:spLocks noChangeArrowheads="1"/>
          </p:cNvSpPr>
          <p:nvPr/>
        </p:nvSpPr>
        <p:spPr bwMode="auto">
          <a:xfrm>
            <a:off x="666750" y="1500188"/>
            <a:ext cx="31384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③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척도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01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1928813"/>
            <a:ext cx="7637463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140" name="직사각형 5"/>
          <p:cNvSpPr>
            <a:spLocks noChangeArrowheads="1"/>
          </p:cNvSpPr>
          <p:nvPr/>
        </p:nvSpPr>
        <p:spPr bwMode="auto">
          <a:xfrm>
            <a:off x="666750" y="1500188"/>
            <a:ext cx="41243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시각화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대 요소 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- ④ </a:t>
            </a: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맥락</a:t>
            </a:r>
            <a:r>
              <a:rPr lang="en-US" altLang="ko-KR" b="1">
                <a:latin typeface="나눔고딕" pitchFamily="50" charset="-127"/>
                <a:ea typeface="나눔고딕" pitchFamily="50" charset="-127"/>
              </a:rPr>
              <a:t>(Context)</a:t>
            </a:r>
          </a:p>
        </p:txBody>
      </p:sp>
      <p:pic>
        <p:nvPicPr>
          <p:cNvPr id="911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366963"/>
            <a:ext cx="8308975" cy="334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164" name="직사각형 5"/>
          <p:cNvSpPr>
            <a:spLocks noChangeArrowheads="1"/>
          </p:cNvSpPr>
          <p:nvPr/>
        </p:nvSpPr>
        <p:spPr bwMode="auto">
          <a:xfrm>
            <a:off x="666750" y="1500188"/>
            <a:ext cx="9096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기타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21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/>
          <a:stretch>
            <a:fillRect/>
          </a:stretch>
        </p:blipFill>
        <p:spPr bwMode="auto">
          <a:xfrm>
            <a:off x="1238250" y="1928813"/>
            <a:ext cx="734695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데이터 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시각화 이론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188" name="직사각형 5"/>
          <p:cNvSpPr>
            <a:spLocks noChangeArrowheads="1"/>
          </p:cNvSpPr>
          <p:nvPr/>
        </p:nvSpPr>
        <p:spPr bwMode="auto">
          <a:xfrm>
            <a:off x="666750" y="1500188"/>
            <a:ext cx="9096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기타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3189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571625"/>
            <a:ext cx="73310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실습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실습 준비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2024063" y="2357438"/>
            <a:ext cx="5984875" cy="3046412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■ 실습 준비 </a:t>
            </a:r>
            <a:endParaRPr lang="en-US" altLang="ko-KR" sz="24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1) 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크롬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웹브라우저를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설치하세요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 </a:t>
            </a:r>
            <a:endParaRPr lang="en-US" altLang="ko-KR" sz="24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 -  http://www.google.co.kr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2) 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다음 홈페이지에 접속하세요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나눔고딕" pitchFamily="50" charset="-127"/>
                <a:ea typeface="+mn-ea"/>
                <a:cs typeface="+mn-cs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나눔고딕" pitchFamily="50" charset="-127"/>
                <a:ea typeface="+mn-ea"/>
                <a:cs typeface="+mn-cs"/>
              </a:rPr>
              <a:t>   -  http://</a:t>
            </a:r>
            <a:r>
              <a:rPr 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www.db21.co.kr/vis/</a:t>
            </a:r>
            <a:endParaRPr lang="en-US" sz="2000" dirty="0">
              <a:solidFill>
                <a:prstClr val="black"/>
              </a:solidFill>
              <a:latin typeface="나눔고딕" pitchFamily="50" charset="-127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실습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텍스트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마이닝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5213" y="2014538"/>
            <a:ext cx="8123237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>
                <a:solidFill>
                  <a:prstClr val="black"/>
                </a:solidFill>
                <a:latin typeface="맑은 고딕"/>
                <a:ea typeface="맑은 고딕"/>
              </a:rPr>
              <a:t>■ 이론 </a:t>
            </a:r>
            <a:endParaRPr lang="en-US" altLang="ko-KR" sz="24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1) 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  <a:ea typeface="맑은 고딕"/>
              </a:rPr>
              <a:t>키워드 분석  </a:t>
            </a:r>
            <a:endParaRPr lang="en-US" altLang="ko-KR" sz="24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   -  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  <a:ea typeface="맑은 고딕"/>
              </a:rPr>
              <a:t>명사 </a:t>
            </a: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-&gt; Word Count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   -  </a:t>
            </a:r>
            <a:r>
              <a:rPr lang="ko-KR" altLang="en-US" sz="2400" dirty="0" err="1">
                <a:solidFill>
                  <a:prstClr val="black"/>
                </a:solidFill>
                <a:latin typeface="맑은 고딕"/>
                <a:ea typeface="맑은 고딕"/>
              </a:rPr>
              <a:t>트렌드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  <a:ea typeface="맑은 고딕"/>
              </a:rPr>
              <a:t> 분석 </a:t>
            </a: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: </a:t>
            </a:r>
            <a:r>
              <a:rPr lang="ko-KR" altLang="en-US" sz="2400" dirty="0" err="1">
                <a:solidFill>
                  <a:prstClr val="black"/>
                </a:solidFill>
                <a:latin typeface="맑은 고딕"/>
                <a:ea typeface="맑은 고딕"/>
              </a:rPr>
              <a:t>시계열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  <a:ea typeface="맑은 고딕"/>
              </a:rPr>
              <a:t> 데이터 시각화</a:t>
            </a:r>
            <a:endParaRPr lang="en-US" altLang="ko-KR" sz="24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2) 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  <a:ea typeface="맑은 고딕"/>
              </a:rPr>
              <a:t>의미 분석 </a:t>
            </a: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: SNS 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  <a:ea typeface="맑은 고딕"/>
              </a:rPr>
              <a:t>분석</a:t>
            </a: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( Social Network Analysis)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+mn-lt"/>
                <a:ea typeface="+mn-ea"/>
              </a:rPr>
              <a:t>    -  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  <a:ea typeface="맑은 고딕"/>
              </a:rPr>
              <a:t>명사 </a:t>
            </a:r>
            <a:r>
              <a:rPr lang="en-US" altLang="ko-KR" sz="2400" dirty="0">
                <a:solidFill>
                  <a:prstClr val="black"/>
                </a:solidFill>
                <a:latin typeface="맑은 고딕"/>
                <a:ea typeface="맑은 고딕"/>
              </a:rPr>
              <a:t>+ 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  <a:ea typeface="맑은 고딕"/>
              </a:rPr>
              <a:t>형용사</a:t>
            </a:r>
            <a:endParaRPr lang="en-US" altLang="ko-KR" sz="24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prstClr val="black"/>
                </a:solidFill>
                <a:latin typeface="+mn-lt"/>
                <a:ea typeface="+mn-ea"/>
              </a:rPr>
              <a:t>    -  </a:t>
            </a:r>
            <a:r>
              <a:rPr lang="ko-KR" altLang="en-US" sz="2400" dirty="0">
                <a:solidFill>
                  <a:prstClr val="black"/>
                </a:solidFill>
                <a:latin typeface="맑은 고딕"/>
                <a:ea typeface="맑은 고딕"/>
              </a:rPr>
              <a:t>다양한 시각화 기법</a:t>
            </a:r>
            <a:endParaRPr lang="en-US" sz="2000" dirty="0">
              <a:solidFill>
                <a:prstClr val="black"/>
              </a:solidFill>
              <a:latin typeface="맑은 고딕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실습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텍스트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마이닝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62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916113"/>
            <a:ext cx="667702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TextBox 5"/>
          <p:cNvSpPr txBox="1">
            <a:spLocks noChangeArrowheads="1"/>
          </p:cNvSpPr>
          <p:nvPr/>
        </p:nvSpPr>
        <p:spPr bwMode="auto">
          <a:xfrm>
            <a:off x="231775" y="1428750"/>
            <a:ext cx="9399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서비스 사례보기 </a:t>
            </a:r>
            <a:r>
              <a:rPr lang="en-US" altLang="ko-KR"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래디안</a:t>
            </a:r>
            <a:r>
              <a:rPr lang="en-US" altLang="ko-KR"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6(http://sm2net.co.kr)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실습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텍스트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마이닝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1166813" y="1762125"/>
            <a:ext cx="7413625" cy="45243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■ 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1.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네이버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or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뉴스 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: [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원하는 키워드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] 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입력</a:t>
            </a:r>
            <a:endParaRPr lang="en-US" altLang="ko-KR" sz="24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2.[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키보드</a:t>
            </a: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]</a:t>
            </a:r>
            <a:r>
              <a:rPr lang="en-US" altLang="ko-KR" sz="24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Ctrl+A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: 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선택</a:t>
            </a:r>
            <a:endParaRPr lang="en-US" altLang="ko-KR" sz="24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3.[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키보드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]</a:t>
            </a:r>
            <a:r>
              <a:rPr lang="en-US" altLang="ko-KR" sz="24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Ctrl+C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: 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복사</a:t>
            </a:r>
            <a:endParaRPr lang="en-US" altLang="ko-KR" sz="24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4.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실습 홈페이지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[Word Cloud] 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링크를 클릭하세요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5.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키보드</a:t>
            </a: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en-US" altLang="ko-KR" sz="24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Ctrl+V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붙여넣기</a:t>
            </a:r>
            <a:endParaRPr lang="en-US" altLang="ko-KR" sz="24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6.[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실행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en-US" altLang="ko-KR" sz="24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GoGo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....</a:t>
            </a: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실습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네트워크 분석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1023938" y="2643188"/>
            <a:ext cx="8413750" cy="2308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■ 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네트워크 </a:t>
            </a:r>
            <a:r>
              <a:rPr lang="ko-KR" altLang="en-US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분석 실습</a:t>
            </a: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실습 홈페이지</a:t>
            </a: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[Network Visualization] </a:t>
            </a:r>
            <a:r>
              <a:rPr lang="ko-KR" altLang="en-US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링크를 클릭하세요</a:t>
            </a: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직접 링크 들어가서 실행해보기</a:t>
            </a: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시대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빅데이터의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정의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66750" y="1714500"/>
          <a:ext cx="8772525" cy="4367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899"/>
                <a:gridCol w="7062626"/>
              </a:tblGrid>
              <a:tr h="329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latin typeface="나눔고딕" pitchFamily="50" charset="-127"/>
                          <a:ea typeface="나눔고딕" pitchFamily="50" charset="-127"/>
                        </a:rPr>
                        <a:t>전문가</a:t>
                      </a:r>
                      <a:endParaRPr lang="ko-KR" altLang="en-US" sz="1500" b="1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나눔고딕" pitchFamily="50" charset="-127"/>
                          <a:ea typeface="나눔고딕" pitchFamily="50" charset="-127"/>
                        </a:rPr>
                        <a:t>정의</a:t>
                      </a:r>
                      <a:endParaRPr lang="ko-KR" altLang="en-US" sz="15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/>
                </a:tc>
              </a:tr>
              <a:tr h="809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컴퓨터월드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 err="1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빅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데이터’는 기기와 사람이 생성한 컴퓨터시스템 로그파일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전자금융거래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500" b="1" dirty="0" err="1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웹검색스트림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500" b="1" dirty="0" err="1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이메일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메타데이터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검색엔진 쿼리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500" b="1" dirty="0" err="1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소셜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네트워킹 활동 등에서 수집되는 정보</a:t>
                      </a:r>
                      <a:endParaRPr lang="ko-KR" altLang="en-US" sz="1500" dirty="0">
                        <a:solidFill>
                          <a:srgbClr val="00206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/>
                </a:tc>
              </a:tr>
              <a:tr h="569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매킨지</a:t>
                      </a:r>
                      <a:r>
                        <a:rPr lang="ko-KR" altLang="en-US" sz="15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 err="1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빅데이터는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전통적인 데이터베이스 소프트웨어 도구로는 획득하고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저장하고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관리하고 분석할 수 없는 규모의 데이터를 뜻한다</a:t>
                      </a:r>
                      <a:endParaRPr lang="ko-KR" altLang="en-US" sz="1500" dirty="0">
                        <a:solidFill>
                          <a:srgbClr val="00206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/>
                </a:tc>
              </a:tr>
              <a:tr h="378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오라클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 err="1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빅데이터는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전통적인 기업데이터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기계 생성 데이터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500" b="1" dirty="0" err="1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소셜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데이터를 포함한다</a:t>
                      </a:r>
                      <a:endParaRPr lang="ko-KR" altLang="en-US" sz="1500" dirty="0">
                        <a:solidFill>
                          <a:srgbClr val="00206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/>
                </a:tc>
              </a:tr>
              <a:tr h="329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야후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 err="1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빅데이터는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기업이 생성하는 비구조적 데이터이다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endParaRPr lang="ko-KR" altLang="en-US" sz="1500" dirty="0">
                        <a:solidFill>
                          <a:srgbClr val="00206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/>
                </a:tc>
              </a:tr>
              <a:tr h="782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IDC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1" dirty="0" err="1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빅데이터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여부를 판단할 수 있는 규모 기준은 없다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규모가 크고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구조가 다양하며</a:t>
                      </a:r>
                      <a:r>
                        <a:rPr lang="en-US" altLang="ko-KR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500" b="1" dirty="0" smtClean="0">
                          <a:solidFill>
                            <a:srgbClr val="00206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매우 빠르게 획득하고 분석할 수 있도록 새로운 기술로 관리해야 하는 데이터이다</a:t>
                      </a:r>
                      <a:endParaRPr lang="ko-KR" altLang="en-US" sz="1500" dirty="0">
                        <a:solidFill>
                          <a:srgbClr val="00206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/>
                </a:tc>
              </a:tr>
              <a:tr h="116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장형석</a:t>
                      </a:r>
                      <a:endParaRPr lang="ko-KR" altLang="en-US" sz="23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3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(1) </a:t>
                      </a:r>
                      <a:r>
                        <a:rPr lang="ko-KR" altLang="en-US" sz="2300" b="1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빅</a:t>
                      </a:r>
                      <a:r>
                        <a:rPr lang="ko-KR" altLang="en-US" sz="23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     </a:t>
                      </a:r>
                      <a:r>
                        <a:rPr lang="en-US" altLang="ko-KR" sz="23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Value</a:t>
                      </a:r>
                      <a:r>
                        <a:rPr lang="ko-KR" altLang="en-US" sz="23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 크다</a:t>
                      </a:r>
                      <a:r>
                        <a:rPr lang="en-US" altLang="ko-KR" sz="23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23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(2)</a:t>
                      </a:r>
                      <a:r>
                        <a:rPr lang="en-US" altLang="ko-KR" sz="23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23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데이터 </a:t>
                      </a:r>
                      <a:r>
                        <a:rPr lang="en-US" altLang="ko-KR" sz="23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Big</a:t>
                      </a:r>
                      <a:r>
                        <a:rPr lang="ko-KR" altLang="en-US" sz="23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23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Value</a:t>
                      </a:r>
                      <a:r>
                        <a:rPr lang="ko-KR" altLang="en-US" sz="23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</a:t>
                      </a:r>
                      <a:r>
                        <a:rPr lang="en-US" altLang="ko-KR" sz="23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Data</a:t>
                      </a:r>
                      <a:r>
                        <a:rPr lang="ko-KR" altLang="en-US" sz="23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통해서 </a:t>
                      </a:r>
                      <a:endParaRPr lang="en-US" altLang="ko-KR" sz="2300" b="1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latinLnBrk="1"/>
                      <a:r>
                        <a:rPr lang="en-US" altLang="ko-KR" sz="23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                 </a:t>
                      </a:r>
                      <a:r>
                        <a:rPr lang="ko-KR" altLang="en-US" sz="23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얻을 수 있다</a:t>
                      </a:r>
                      <a:r>
                        <a:rPr lang="en-US" altLang="ko-KR" sz="23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  <a:endParaRPr lang="ko-KR" altLang="en-US" sz="23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1438" marR="91438" marT="43479" marB="43479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실습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갭마인더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한스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로슬링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박사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1095375" y="2428875"/>
            <a:ext cx="7342188" cy="193833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■ </a:t>
            </a:r>
            <a:r>
              <a:rPr lang="ko-KR" altLang="en-US" sz="24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갭마인더</a:t>
            </a:r>
            <a:r>
              <a:rPr lang="ko-KR" altLang="en-US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체험</a:t>
            </a: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r>
              <a:rPr lang="ko-KR" altLang="en-US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실습 홈페이지</a:t>
            </a: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24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GapMinder</a:t>
            </a:r>
            <a:r>
              <a:rPr lang="en-US" altLang="ko-KR" sz="24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링크를 클릭하세요</a:t>
            </a: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r>
              <a:rPr lang="ko-KR" altLang="en-US" sz="24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직접 링크 들어가서 실행해보기</a:t>
            </a:r>
            <a:endParaRPr lang="en-US" altLang="ko-KR" sz="24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실습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Word Cloud +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시계열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시각화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2071688"/>
            <a:ext cx="5975350" cy="446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720725" y="1600200"/>
            <a:ext cx="80899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■ </a:t>
            </a:r>
            <a:r>
              <a:rPr lang="en-US" altLang="ko-KR" sz="2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http://</a:t>
            </a:r>
            <a:r>
              <a:rPr lang="en-US" altLang="ko-KR" sz="2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dataaddict.fr/prenoms/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그림 54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738438"/>
            <a:ext cx="93281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dArt 436"/>
          <p:cNvSpPr>
            <a:spLocks noChangeArrowheads="1" noChangeShapeType="1" noTextEdit="1"/>
          </p:cNvSpPr>
          <p:nvPr/>
        </p:nvSpPr>
        <p:spPr bwMode="auto">
          <a:xfrm>
            <a:off x="1155700" y="2466910"/>
            <a:ext cx="632848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kumimoji="0" lang="en-US" altLang="ko-KR" sz="4800" b="1" i="1" kern="10" spc="150">
                <a:ln w="1143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4</a:t>
            </a:r>
            <a:endParaRPr kumimoji="0" lang="ko-KR" altLang="en-US" sz="4800" b="1" i="1" kern="10" spc="150" dirty="0">
              <a:ln w="1143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101380" name="제목 5"/>
          <p:cNvSpPr txBox="1">
            <a:spLocks/>
          </p:cNvSpPr>
          <p:nvPr/>
        </p:nvSpPr>
        <p:spPr bwMode="auto">
          <a:xfrm>
            <a:off x="825500" y="2819400"/>
            <a:ext cx="8337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4000" b="1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4000" b="1">
                <a:latin typeface="맑은 고딕" pitchFamily="50" charset="-127"/>
                <a:ea typeface="맑은 고딕" pitchFamily="50" charset="-127"/>
              </a:rPr>
              <a:t>빅데이터 기술</a:t>
            </a:r>
            <a:endParaRPr lang="ko-KR" altLang="en-US" sz="4000" b="1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분석 플랫폼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02403" name="그룹 3"/>
          <p:cNvGrpSpPr>
            <a:grpSpLocks/>
          </p:cNvGrpSpPr>
          <p:nvPr/>
        </p:nvGrpSpPr>
        <p:grpSpPr bwMode="auto">
          <a:xfrm>
            <a:off x="246063" y="908720"/>
            <a:ext cx="9458325" cy="5159375"/>
            <a:chOff x="246565" y="1222049"/>
            <a:chExt cx="9457643" cy="5159279"/>
          </a:xfrm>
        </p:grpSpPr>
        <p:sp>
          <p:nvSpPr>
            <p:cNvPr id="5" name="오른쪽 화살표 4"/>
            <p:cNvSpPr/>
            <p:nvPr/>
          </p:nvSpPr>
          <p:spPr bwMode="auto">
            <a:xfrm>
              <a:off x="1325987" y="2328516"/>
              <a:ext cx="663527" cy="266695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anchor="ctr"/>
            <a:lstStyle/>
            <a:p>
              <a:pPr algn="ctr" latinLnBrk="0">
                <a:defRPr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SFTP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 bwMode="auto">
            <a:xfrm>
              <a:off x="256089" y="1222049"/>
              <a:ext cx="9443356" cy="463541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 latinLnBrk="0">
                <a:defRPr/>
              </a:pPr>
              <a:r>
                <a:rPr lang="ko-KR" altLang="en-US" sz="1600" b="1" err="1">
                  <a:solidFill>
                    <a:schemeClr val="tx1"/>
                  </a:solidFill>
                  <a:latin typeface="+mn-ea"/>
                </a:rPr>
                <a:t>빅데이터</a:t>
              </a:r>
              <a:r>
                <a:rPr lang="ko-KR" altLang="en-US" sz="1600" b="1">
                  <a:solidFill>
                    <a:schemeClr val="tx1"/>
                  </a:solidFill>
                  <a:latin typeface="+mn-ea"/>
                </a:rPr>
                <a:t> 분석 플랫폼</a:t>
              </a:r>
              <a:endParaRPr lang="ko-KR" altLang="en-US" sz="16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 bwMode="auto">
            <a:xfrm>
              <a:off x="246565" y="1811001"/>
              <a:ext cx="1079422" cy="414329"/>
            </a:xfrm>
            <a:prstGeom prst="roundRect">
              <a:avLst>
                <a:gd name="adj" fmla="val 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 latinLnBrk="0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 bwMode="auto">
            <a:xfrm>
              <a:off x="8829558" y="1826876"/>
              <a:ext cx="874650" cy="436554"/>
            </a:xfrm>
            <a:prstGeom prst="roundRect">
              <a:avLst>
                <a:gd name="adj" fmla="val 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활용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46565" y="2236443"/>
              <a:ext cx="1079422" cy="406392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lang="ko-KR" altLang="en-US" sz="1100" dirty="0"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8829558" y="2258668"/>
              <a:ext cx="869887" cy="4065511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lang="ko-KR" altLang="en-US" sz="1100" dirty="0">
                <a:latin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2335564" y="1755439"/>
              <a:ext cx="6322556" cy="26669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서비스</a:t>
              </a:r>
              <a:r>
                <a:rPr lang="en-US" altLang="ko-KR" sz="1400" b="1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시각화 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2335564" y="2755545"/>
              <a:ext cx="6322556" cy="26987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분석 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2335564" y="3717553"/>
              <a:ext cx="6322556" cy="30003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저장</a:t>
              </a:r>
              <a:r>
                <a:rPr lang="en-US" altLang="ko-KR" sz="1400" b="1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처리 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2335564" y="5751103"/>
              <a:ext cx="6322556" cy="26352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인프라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오른쪽 화살표 15"/>
            <p:cNvSpPr/>
            <p:nvPr/>
          </p:nvSpPr>
          <p:spPr bwMode="auto">
            <a:xfrm>
              <a:off x="1327574" y="2674585"/>
              <a:ext cx="665115" cy="266695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anchor="ctr"/>
            <a:lstStyle/>
            <a:p>
              <a:pPr algn="ctr" latinLnBrk="0">
                <a:defRPr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HTTPS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오른쪽 화살표 16"/>
            <p:cNvSpPr/>
            <p:nvPr/>
          </p:nvSpPr>
          <p:spPr bwMode="auto">
            <a:xfrm>
              <a:off x="1329162" y="3376247"/>
              <a:ext cx="665114" cy="266695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anchor="ctr"/>
            <a:lstStyle/>
            <a:p>
              <a:pPr algn="ctr" latinLnBrk="0">
                <a:defRPr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SOAP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8" name="오른쪽 화살표 17"/>
            <p:cNvSpPr/>
            <p:nvPr/>
          </p:nvSpPr>
          <p:spPr bwMode="auto">
            <a:xfrm>
              <a:off x="1330749" y="4903394"/>
              <a:ext cx="665115" cy="266695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latinLnBrk="0">
                <a:defRPr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Agent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오른쪽 화살표 18"/>
            <p:cNvSpPr/>
            <p:nvPr/>
          </p:nvSpPr>
          <p:spPr bwMode="auto">
            <a:xfrm>
              <a:off x="1333924" y="5411384"/>
              <a:ext cx="663527" cy="268282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latinLnBrk="0">
                <a:defRPr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Download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2335564" y="3052403"/>
              <a:ext cx="3712894" cy="633400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lIns="36000" tIns="36000" rIns="36000" bIns="36000" anchorCtr="1"/>
            <a:lstStyle/>
            <a:p>
              <a:pPr algn="ctr" latinLnBrk="0">
                <a:spcAft>
                  <a:spcPts val="100"/>
                </a:spcAft>
                <a:buClr>
                  <a:srgbClr val="00BDFA"/>
                </a:buClr>
                <a:defRPr/>
              </a:pPr>
              <a:r>
                <a:rPr lang="ko-KR" altLang="en-US" sz="1050" b="1">
                  <a:solidFill>
                    <a:srgbClr val="363636"/>
                  </a:solidFill>
                  <a:latin typeface="+mn-ea"/>
                </a:rPr>
                <a:t>통계</a:t>
              </a:r>
              <a:r>
                <a:rPr lang="en-US" altLang="ko-KR" sz="1050" b="1">
                  <a:solidFill>
                    <a:srgbClr val="363636"/>
                  </a:solidFill>
                  <a:latin typeface="+mn-ea"/>
                </a:rPr>
                <a:t>/</a:t>
              </a:r>
              <a:r>
                <a:rPr lang="ko-KR" altLang="en-US" sz="1050" b="1">
                  <a:solidFill>
                    <a:srgbClr val="363636"/>
                  </a:solidFill>
                  <a:latin typeface="+mn-ea"/>
                </a:rPr>
                <a:t>분석</a:t>
              </a:r>
              <a:r>
                <a:rPr lang="en-US" altLang="ko-KR" sz="1050" b="1">
                  <a:solidFill>
                    <a:srgbClr val="363636"/>
                  </a:solidFill>
                  <a:latin typeface="+mn-ea"/>
                </a:rPr>
                <a:t>/</a:t>
              </a:r>
              <a:r>
                <a:rPr lang="ko-KR" altLang="en-US" sz="1050" b="1">
                  <a:solidFill>
                    <a:srgbClr val="363636"/>
                  </a:solidFill>
                  <a:latin typeface="+mn-ea"/>
                </a:rPr>
                <a:t>데이터마이닝</a:t>
              </a:r>
              <a:endParaRPr lang="ko-KR" altLang="en-US" sz="1050" b="1" dirty="0">
                <a:solidFill>
                  <a:srgbClr val="363636"/>
                </a:solidFill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 bwMode="auto">
            <a:xfrm>
              <a:off x="2432394" y="3298460"/>
              <a:ext cx="758770" cy="304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36000" tIns="54000" rIns="36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통계</a:t>
              </a:r>
              <a:r>
                <a:rPr lang="en-US" altLang="ko-KR" sz="800">
                  <a:latin typeface="+mn-ea"/>
                </a:rPr>
                <a:t>/</a:t>
              </a:r>
              <a:r>
                <a:rPr lang="ko-KR" altLang="en-US" sz="800">
                  <a:latin typeface="+mn-ea"/>
                </a:rPr>
                <a:t>분석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3295932" y="3298460"/>
              <a:ext cx="830203" cy="304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36000" tIns="54000" rIns="36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 dirty="0" err="1">
                  <a:latin typeface="+mn-ea"/>
                </a:rPr>
                <a:t>데이터마이닝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23" name="순서도: 추출 22"/>
            <p:cNvSpPr/>
            <p:nvPr/>
          </p:nvSpPr>
          <p:spPr bwMode="auto">
            <a:xfrm>
              <a:off x="2992742" y="5385985"/>
              <a:ext cx="1066723" cy="331781"/>
            </a:xfrm>
            <a:prstGeom prst="flowChartExtract">
              <a:avLst/>
            </a:prstGeom>
            <a:solidFill>
              <a:srgbClr val="868686">
                <a:alpha val="10196"/>
              </a:srgbClr>
            </a:solidFill>
            <a:ln w="63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rIns="0" anchor="b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solidFill>
                    <a:schemeClr val="tx2"/>
                  </a:solidFill>
                  <a:latin typeface="+mn-ea"/>
                </a:rPr>
                <a:t>추출</a:t>
              </a:r>
            </a:p>
          </p:txBody>
        </p:sp>
        <p:sp>
          <p:nvSpPr>
            <p:cNvPr id="24" name="순서도: 추출 23"/>
            <p:cNvSpPr/>
            <p:nvPr/>
          </p:nvSpPr>
          <p:spPr bwMode="auto">
            <a:xfrm>
              <a:off x="4270587" y="5385985"/>
              <a:ext cx="1066723" cy="331781"/>
            </a:xfrm>
            <a:prstGeom prst="flowChartExtract">
              <a:avLst/>
            </a:prstGeom>
            <a:solidFill>
              <a:srgbClr val="868686">
                <a:alpha val="10196"/>
              </a:srgbClr>
            </a:solidFill>
            <a:ln w="63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rIns="0" anchor="b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solidFill>
                    <a:schemeClr val="tx2"/>
                  </a:solidFill>
                  <a:latin typeface="+mn-ea"/>
                </a:rPr>
                <a:t>전송</a:t>
              </a:r>
            </a:p>
          </p:txBody>
        </p:sp>
        <p:sp>
          <p:nvSpPr>
            <p:cNvPr id="25" name="순서도: 추출 24"/>
            <p:cNvSpPr/>
            <p:nvPr/>
          </p:nvSpPr>
          <p:spPr bwMode="auto">
            <a:xfrm>
              <a:off x="5548433" y="5385985"/>
              <a:ext cx="1066723" cy="331781"/>
            </a:xfrm>
            <a:prstGeom prst="flowChartExtract">
              <a:avLst/>
            </a:prstGeom>
            <a:solidFill>
              <a:srgbClr val="868686">
                <a:alpha val="10196"/>
              </a:srgbClr>
            </a:solidFill>
            <a:ln w="63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rIns="0" anchor="b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solidFill>
                    <a:schemeClr val="tx2"/>
                  </a:solidFill>
                  <a:latin typeface="+mn-ea"/>
                </a:rPr>
                <a:t>변환</a:t>
              </a:r>
            </a:p>
          </p:txBody>
        </p:sp>
        <p:sp>
          <p:nvSpPr>
            <p:cNvPr id="26" name="순서도: 추출 25"/>
            <p:cNvSpPr/>
            <p:nvPr/>
          </p:nvSpPr>
          <p:spPr bwMode="auto">
            <a:xfrm>
              <a:off x="6826278" y="5385985"/>
              <a:ext cx="1066723" cy="331781"/>
            </a:xfrm>
            <a:prstGeom prst="flowChartExtract">
              <a:avLst/>
            </a:prstGeom>
            <a:solidFill>
              <a:srgbClr val="868686">
                <a:alpha val="10196"/>
              </a:srgbClr>
            </a:solidFill>
            <a:ln w="63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rIns="0" anchor="b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solidFill>
                    <a:schemeClr val="tx2"/>
                  </a:solidFill>
                  <a:latin typeface="+mn-ea"/>
                </a:rPr>
                <a:t>저장</a:t>
              </a: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2437157" y="6067009"/>
              <a:ext cx="1222287" cy="314319"/>
            </a:xfrm>
            <a:prstGeom prst="rect">
              <a:avLst/>
            </a:prstGeom>
            <a:solidFill>
              <a:srgbClr val="D7D7D7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latin typeface="+mn-ea"/>
                </a:rPr>
                <a:t>통합보안</a:t>
              </a: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3710240" y="6067009"/>
              <a:ext cx="1182602" cy="314319"/>
            </a:xfrm>
            <a:prstGeom prst="rect">
              <a:avLst/>
            </a:prstGeom>
            <a:solidFill>
              <a:srgbClr val="D7D7D7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 b="1" dirty="0">
                  <a:latin typeface="+mn-ea"/>
                </a:rPr>
                <a:t>H/W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7288207" y="6067009"/>
              <a:ext cx="1260384" cy="314319"/>
            </a:xfrm>
            <a:prstGeom prst="rect">
              <a:avLst/>
            </a:prstGeom>
            <a:solidFill>
              <a:srgbClr val="D7D7D7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latin typeface="+mn-ea"/>
                </a:rPr>
                <a:t>인증</a:t>
              </a: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2365724" y="4846245"/>
              <a:ext cx="1579449" cy="217483"/>
            </a:xfrm>
            <a:prstGeom prst="rect">
              <a:avLst/>
            </a:prstGeom>
            <a:solidFill>
              <a:srgbClr val="D7D7D7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 b="1">
                  <a:latin typeface="+mn-ea"/>
                </a:rPr>
                <a:t>RDBMS/MPP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4061052" y="4846245"/>
              <a:ext cx="1349278" cy="217483"/>
            </a:xfrm>
            <a:prstGeom prst="rect">
              <a:avLst/>
            </a:prstGeom>
            <a:solidFill>
              <a:srgbClr val="D7D7D7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 b="1" dirty="0">
                  <a:latin typeface="+mn-ea"/>
                </a:rPr>
                <a:t>NO SQL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5527796" y="4846245"/>
              <a:ext cx="1271496" cy="217483"/>
            </a:xfrm>
            <a:prstGeom prst="rect">
              <a:avLst/>
            </a:prstGeom>
            <a:solidFill>
              <a:srgbClr val="D7D7D7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latin typeface="+mn-ea"/>
                </a:rPr>
                <a:t>분산파일시스템</a:t>
              </a:r>
            </a:p>
          </p:txBody>
        </p:sp>
        <p:grpSp>
          <p:nvGrpSpPr>
            <p:cNvPr id="33" name="그룹 63"/>
            <p:cNvGrpSpPr/>
            <p:nvPr/>
          </p:nvGrpSpPr>
          <p:grpSpPr>
            <a:xfrm>
              <a:off x="2437036" y="4021139"/>
              <a:ext cx="1040924" cy="802576"/>
              <a:chOff x="2354477" y="3731814"/>
              <a:chExt cx="972000" cy="756000"/>
            </a:xfrm>
            <a:solidFill>
              <a:schemeClr val="bg1">
                <a:lumMod val="95000"/>
              </a:schemeClr>
            </a:solidFill>
          </p:grpSpPr>
          <p:sp>
            <p:nvSpPr>
              <p:cNvPr id="101" name="직사각형 100"/>
              <p:cNvSpPr/>
              <p:nvPr/>
            </p:nvSpPr>
            <p:spPr bwMode="auto">
              <a:xfrm>
                <a:off x="2354477" y="3865155"/>
                <a:ext cx="972000" cy="509982"/>
              </a:xfrm>
              <a:prstGeom prst="rect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102" name="타원 101"/>
              <p:cNvSpPr/>
              <p:nvPr/>
            </p:nvSpPr>
            <p:spPr bwMode="auto">
              <a:xfrm>
                <a:off x="2354477" y="4203769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103" name="타원 102"/>
              <p:cNvSpPr/>
              <p:nvPr/>
            </p:nvSpPr>
            <p:spPr bwMode="auto">
              <a:xfrm>
                <a:off x="2354477" y="3731814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900" b="1" dirty="0">
                    <a:latin typeface="+mn-ea"/>
                  </a:rPr>
                  <a:t>형태</a:t>
                </a:r>
              </a:p>
            </p:txBody>
          </p:sp>
          <p:sp>
            <p:nvSpPr>
              <p:cNvPr id="104" name="원통 103"/>
              <p:cNvSpPr/>
              <p:nvPr/>
            </p:nvSpPr>
            <p:spPr bwMode="auto">
              <a:xfrm>
                <a:off x="2487022" y="4004560"/>
                <a:ext cx="706909" cy="222921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 dirty="0">
                    <a:solidFill>
                      <a:schemeClr val="tx2"/>
                    </a:solidFill>
                    <a:latin typeface="+mn-ea"/>
                  </a:rPr>
                  <a:t>정형</a:t>
                </a:r>
                <a:r>
                  <a:rPr lang="en-US" altLang="ko-KR" sz="800" b="1" dirty="0">
                    <a:solidFill>
                      <a:schemeClr val="tx2"/>
                    </a:solidFill>
                    <a:latin typeface="+mn-ea"/>
                  </a:rPr>
                  <a:t>/</a:t>
                </a:r>
                <a:r>
                  <a:rPr lang="ko-KR" altLang="en-US" sz="800" b="1" dirty="0" err="1">
                    <a:solidFill>
                      <a:schemeClr val="tx2"/>
                    </a:solidFill>
                    <a:latin typeface="+mn-ea"/>
                  </a:rPr>
                  <a:t>준정형</a:t>
                </a:r>
                <a:endParaRPr lang="ko-KR" altLang="en-US" sz="800" b="1" dirty="0">
                  <a:solidFill>
                    <a:schemeClr val="tx2"/>
                  </a:solidFill>
                  <a:latin typeface="+mn-ea"/>
                </a:endParaRPr>
              </a:p>
            </p:txBody>
          </p:sp>
          <p:sp>
            <p:nvSpPr>
              <p:cNvPr id="105" name="원통 104"/>
              <p:cNvSpPr/>
              <p:nvPr/>
            </p:nvSpPr>
            <p:spPr bwMode="auto">
              <a:xfrm>
                <a:off x="2480753" y="4277075"/>
                <a:ext cx="706909" cy="180000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 dirty="0">
                    <a:solidFill>
                      <a:schemeClr val="tx2"/>
                    </a:solidFill>
                    <a:latin typeface="+mn-ea"/>
                  </a:rPr>
                  <a:t>비정형</a:t>
                </a:r>
              </a:p>
            </p:txBody>
          </p:sp>
        </p:grpSp>
        <p:grpSp>
          <p:nvGrpSpPr>
            <p:cNvPr id="34" name="그룹 69"/>
            <p:cNvGrpSpPr/>
            <p:nvPr/>
          </p:nvGrpSpPr>
          <p:grpSpPr>
            <a:xfrm>
              <a:off x="3520553" y="4026509"/>
              <a:ext cx="1040924" cy="802576"/>
              <a:chOff x="3475468" y="3704214"/>
              <a:chExt cx="972000" cy="756000"/>
            </a:xfrm>
            <a:solidFill>
              <a:schemeClr val="bg1">
                <a:lumMod val="95000"/>
              </a:schemeClr>
            </a:solidFill>
          </p:grpSpPr>
          <p:sp>
            <p:nvSpPr>
              <p:cNvPr id="96" name="직사각형 95"/>
              <p:cNvSpPr/>
              <p:nvPr/>
            </p:nvSpPr>
            <p:spPr bwMode="auto">
              <a:xfrm>
                <a:off x="3475468" y="3837555"/>
                <a:ext cx="972000" cy="509982"/>
              </a:xfrm>
              <a:prstGeom prst="rect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97" name="타원 96"/>
              <p:cNvSpPr/>
              <p:nvPr/>
            </p:nvSpPr>
            <p:spPr bwMode="auto">
              <a:xfrm>
                <a:off x="3475468" y="4176169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98" name="타원 97"/>
              <p:cNvSpPr/>
              <p:nvPr/>
            </p:nvSpPr>
            <p:spPr bwMode="auto">
              <a:xfrm>
                <a:off x="3475468" y="3704214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900" b="1">
                    <a:latin typeface="+mn-ea"/>
                  </a:rPr>
                  <a:t>관리</a:t>
                </a:r>
                <a:endParaRPr lang="ko-KR" altLang="en-US" sz="900" b="1" dirty="0">
                  <a:latin typeface="+mn-ea"/>
                </a:endParaRPr>
              </a:p>
            </p:txBody>
          </p:sp>
          <p:sp>
            <p:nvSpPr>
              <p:cNvPr id="99" name="원통 98"/>
              <p:cNvSpPr/>
              <p:nvPr/>
            </p:nvSpPr>
            <p:spPr bwMode="auto">
              <a:xfrm>
                <a:off x="3604878" y="3976960"/>
                <a:ext cx="706909" cy="222921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>
                    <a:solidFill>
                      <a:schemeClr val="tx2"/>
                    </a:solidFill>
                    <a:latin typeface="+mn-ea"/>
                  </a:rPr>
                  <a:t>메타 데이터</a:t>
                </a:r>
                <a:endParaRPr lang="ko-KR" altLang="en-US" sz="800" b="1" dirty="0">
                  <a:solidFill>
                    <a:schemeClr val="tx2"/>
                  </a:solidFill>
                  <a:latin typeface="+mn-ea"/>
                </a:endParaRPr>
              </a:p>
            </p:txBody>
          </p:sp>
          <p:sp>
            <p:nvSpPr>
              <p:cNvPr id="100" name="원통 99"/>
              <p:cNvSpPr/>
              <p:nvPr/>
            </p:nvSpPr>
            <p:spPr bwMode="auto">
              <a:xfrm>
                <a:off x="3604878" y="4249475"/>
                <a:ext cx="706909" cy="180000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>
                    <a:solidFill>
                      <a:schemeClr val="tx2"/>
                    </a:solidFill>
                    <a:latin typeface="+mn-ea"/>
                  </a:rPr>
                  <a:t>데이터 모델</a:t>
                </a:r>
                <a:endParaRPr lang="ko-KR" altLang="en-US" sz="800" b="1" dirty="0">
                  <a:solidFill>
                    <a:schemeClr val="tx2"/>
                  </a:solidFill>
                  <a:latin typeface="+mn-ea"/>
                </a:endParaRPr>
              </a:p>
            </p:txBody>
          </p:sp>
        </p:grpSp>
        <p:grpSp>
          <p:nvGrpSpPr>
            <p:cNvPr id="35" name="그룹 37897"/>
            <p:cNvGrpSpPr/>
            <p:nvPr/>
          </p:nvGrpSpPr>
          <p:grpSpPr>
            <a:xfrm>
              <a:off x="4622602" y="4020701"/>
              <a:ext cx="1040924" cy="802576"/>
              <a:chOff x="-1203684" y="4004560"/>
              <a:chExt cx="972000" cy="756000"/>
            </a:xfrm>
            <a:solidFill>
              <a:schemeClr val="bg1">
                <a:lumMod val="95000"/>
              </a:schemeClr>
            </a:solidFill>
          </p:grpSpPr>
          <p:sp>
            <p:nvSpPr>
              <p:cNvPr id="91" name="직사각형 90"/>
              <p:cNvSpPr/>
              <p:nvPr/>
            </p:nvSpPr>
            <p:spPr bwMode="auto">
              <a:xfrm>
                <a:off x="-1203684" y="4137901"/>
                <a:ext cx="972000" cy="509982"/>
              </a:xfrm>
              <a:prstGeom prst="rect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92" name="타원 91"/>
              <p:cNvSpPr/>
              <p:nvPr/>
            </p:nvSpPr>
            <p:spPr bwMode="auto">
              <a:xfrm>
                <a:off x="-1203684" y="4476515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93" name="타원 92"/>
              <p:cNvSpPr/>
              <p:nvPr/>
            </p:nvSpPr>
            <p:spPr bwMode="auto">
              <a:xfrm>
                <a:off x="-1203684" y="4004560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8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900" b="1" dirty="0">
                    <a:latin typeface="+mn-ea"/>
                  </a:rPr>
                  <a:t>데이터 원본</a:t>
                </a:r>
                <a:r>
                  <a:rPr lang="en-US" altLang="ko-KR" sz="900" b="1" dirty="0">
                    <a:latin typeface="+mn-ea"/>
                  </a:rPr>
                  <a:t>DB</a:t>
                </a:r>
                <a:endParaRPr lang="ko-KR" altLang="en-US" sz="900" b="1" dirty="0">
                  <a:latin typeface="+mn-ea"/>
                </a:endParaRPr>
              </a:p>
            </p:txBody>
          </p:sp>
          <p:sp>
            <p:nvSpPr>
              <p:cNvPr id="94" name="원통 93"/>
              <p:cNvSpPr/>
              <p:nvPr/>
            </p:nvSpPr>
            <p:spPr bwMode="auto">
              <a:xfrm>
                <a:off x="-1074274" y="4277306"/>
                <a:ext cx="706909" cy="222921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>
                    <a:solidFill>
                      <a:schemeClr val="tx2"/>
                    </a:solidFill>
                    <a:latin typeface="+mn-ea"/>
                  </a:rPr>
                  <a:t>기초데이터</a:t>
                </a:r>
                <a:endParaRPr lang="ko-KR" altLang="en-US" sz="800" b="1" dirty="0">
                  <a:solidFill>
                    <a:schemeClr val="tx2"/>
                  </a:solidFill>
                  <a:latin typeface="+mn-ea"/>
                </a:endParaRPr>
              </a:p>
            </p:txBody>
          </p:sp>
          <p:sp>
            <p:nvSpPr>
              <p:cNvPr id="95" name="원통 94"/>
              <p:cNvSpPr/>
              <p:nvPr/>
            </p:nvSpPr>
            <p:spPr bwMode="auto">
              <a:xfrm>
                <a:off x="-1074274" y="4549821"/>
                <a:ext cx="706909" cy="180000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>
                    <a:solidFill>
                      <a:schemeClr val="tx2"/>
                    </a:solidFill>
                    <a:latin typeface="+mn-ea"/>
                  </a:rPr>
                  <a:t>기초데이터</a:t>
                </a:r>
                <a:endParaRPr lang="ko-KR" altLang="en-US" sz="800" b="1" dirty="0">
                  <a:solidFill>
                    <a:schemeClr val="tx2"/>
                  </a:solidFill>
                  <a:latin typeface="+mn-ea"/>
                </a:endParaRPr>
              </a:p>
            </p:txBody>
          </p:sp>
        </p:grpSp>
        <p:grpSp>
          <p:nvGrpSpPr>
            <p:cNvPr id="36" name="그룹 37898"/>
            <p:cNvGrpSpPr/>
            <p:nvPr/>
          </p:nvGrpSpPr>
          <p:grpSpPr>
            <a:xfrm>
              <a:off x="5755023" y="4020701"/>
              <a:ext cx="1040924" cy="802576"/>
              <a:chOff x="-1251825" y="5154139"/>
              <a:chExt cx="972000" cy="756000"/>
            </a:xfrm>
            <a:solidFill>
              <a:schemeClr val="bg1">
                <a:lumMod val="95000"/>
              </a:schemeClr>
            </a:solidFill>
          </p:grpSpPr>
          <p:sp>
            <p:nvSpPr>
              <p:cNvPr id="86" name="직사각형 85"/>
              <p:cNvSpPr/>
              <p:nvPr/>
            </p:nvSpPr>
            <p:spPr bwMode="auto">
              <a:xfrm>
                <a:off x="-1251825" y="5287480"/>
                <a:ext cx="972000" cy="509982"/>
              </a:xfrm>
              <a:prstGeom prst="rect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87" name="타원 86"/>
              <p:cNvSpPr/>
              <p:nvPr/>
            </p:nvSpPr>
            <p:spPr bwMode="auto">
              <a:xfrm>
                <a:off x="-1251825" y="5626094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88" name="타원 87"/>
              <p:cNvSpPr/>
              <p:nvPr/>
            </p:nvSpPr>
            <p:spPr bwMode="auto">
              <a:xfrm>
                <a:off x="-1251825" y="5154139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8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900" b="1" dirty="0">
                    <a:latin typeface="+mn-ea"/>
                  </a:rPr>
                  <a:t>분석</a:t>
                </a:r>
                <a:endParaRPr lang="en-US" altLang="ko-KR" sz="900" b="1" dirty="0">
                  <a:latin typeface="+mn-ea"/>
                </a:endParaRPr>
              </a:p>
              <a:p>
                <a:pPr algn="ctr" latinLnBrk="0">
                  <a:lnSpc>
                    <a:spcPct val="8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900" b="1" dirty="0">
                    <a:latin typeface="+mn-ea"/>
                  </a:rPr>
                  <a:t>결과</a:t>
                </a:r>
                <a:r>
                  <a:rPr lang="en-US" altLang="ko-KR" sz="900" b="1" dirty="0">
                    <a:latin typeface="+mn-ea"/>
                  </a:rPr>
                  <a:t>DB</a:t>
                </a:r>
                <a:endParaRPr lang="ko-KR" altLang="en-US" sz="900" b="1" dirty="0">
                  <a:latin typeface="+mn-ea"/>
                </a:endParaRPr>
              </a:p>
            </p:txBody>
          </p:sp>
          <p:sp>
            <p:nvSpPr>
              <p:cNvPr id="89" name="원통 88"/>
              <p:cNvSpPr/>
              <p:nvPr/>
            </p:nvSpPr>
            <p:spPr bwMode="auto">
              <a:xfrm>
                <a:off x="-1122415" y="5426885"/>
                <a:ext cx="706909" cy="222921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 dirty="0">
                    <a:solidFill>
                      <a:schemeClr val="tx2"/>
                    </a:solidFill>
                    <a:latin typeface="+mn-ea"/>
                  </a:rPr>
                  <a:t>결과데이터</a:t>
                </a:r>
              </a:p>
            </p:txBody>
          </p:sp>
          <p:sp>
            <p:nvSpPr>
              <p:cNvPr id="90" name="원통 89"/>
              <p:cNvSpPr/>
              <p:nvPr/>
            </p:nvSpPr>
            <p:spPr bwMode="auto">
              <a:xfrm>
                <a:off x="-1122415" y="5699400"/>
                <a:ext cx="706909" cy="180000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 dirty="0">
                    <a:solidFill>
                      <a:schemeClr val="tx2"/>
                    </a:solidFill>
                    <a:latin typeface="+mn-ea"/>
                  </a:rPr>
                  <a:t>결과데이터</a:t>
                </a:r>
              </a:p>
            </p:txBody>
          </p:sp>
        </p:grpSp>
        <p:sp>
          <p:nvSpPr>
            <p:cNvPr id="37" name="왼쪽/오른쪽 화살표 36"/>
            <p:cNvSpPr/>
            <p:nvPr/>
          </p:nvSpPr>
          <p:spPr bwMode="auto">
            <a:xfrm>
              <a:off x="6821516" y="4296980"/>
              <a:ext cx="307953" cy="152397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  <a:alpha val="47059"/>
              </a:schemeClr>
            </a:solidFill>
            <a:ln w="6350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lIns="0" rIns="0" anchor="b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b="1" i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38" name="왼쪽/오른쪽 화살표 37"/>
            <p:cNvSpPr/>
            <p:nvPr/>
          </p:nvSpPr>
          <p:spPr bwMode="auto">
            <a:xfrm>
              <a:off x="6821516" y="4554150"/>
              <a:ext cx="307953" cy="152397"/>
            </a:xfrm>
            <a:prstGeom prst="leftRightArrow">
              <a:avLst/>
            </a:prstGeom>
            <a:solidFill>
              <a:schemeClr val="tx2">
                <a:lumMod val="60000"/>
                <a:lumOff val="40000"/>
                <a:alpha val="47059"/>
              </a:schemeClr>
            </a:solidFill>
            <a:ln w="6350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lIns="0" rIns="0" anchor="b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b="1" i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39" name="원통 38"/>
            <p:cNvSpPr/>
            <p:nvPr/>
          </p:nvSpPr>
          <p:spPr bwMode="auto">
            <a:xfrm>
              <a:off x="308473" y="2293592"/>
              <a:ext cx="798455" cy="512752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1000" b="1">
                  <a:solidFill>
                    <a:schemeClr val="tx2"/>
                  </a:solidFill>
                  <a:latin typeface="+mn-ea"/>
                </a:rPr>
                <a:t>내부</a:t>
              </a:r>
              <a:r>
                <a:rPr lang="en-US" altLang="ko-KR" sz="1000" b="1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40" name="원통 39"/>
            <p:cNvSpPr/>
            <p:nvPr/>
          </p:nvSpPr>
          <p:spPr bwMode="auto">
            <a:xfrm>
              <a:off x="308473" y="2966680"/>
              <a:ext cx="798455" cy="512752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1000" b="1">
                  <a:solidFill>
                    <a:schemeClr val="tx2"/>
                  </a:solidFill>
                  <a:latin typeface="+mn-ea"/>
                </a:rPr>
                <a:t>외부</a:t>
              </a:r>
              <a:r>
                <a:rPr lang="en-US" altLang="ko-KR" sz="1000" b="1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8947025" y="5008167"/>
              <a:ext cx="628605" cy="380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1000" b="1">
                  <a:solidFill>
                    <a:schemeClr val="tx2"/>
                  </a:solidFill>
                  <a:latin typeface="+mn-ea"/>
                </a:rPr>
                <a:t>고객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8947025" y="5506632"/>
              <a:ext cx="628605" cy="3794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1000" b="1">
                  <a:solidFill>
                    <a:schemeClr val="tx2"/>
                  </a:solidFill>
                  <a:latin typeface="+mn-ea"/>
                </a:rPr>
                <a:t>공공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8947025" y="3017479"/>
              <a:ext cx="628605" cy="3794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1000" b="1">
                  <a:solidFill>
                    <a:schemeClr val="tx2"/>
                  </a:solidFill>
                  <a:latin typeface="+mn-ea"/>
                </a:rPr>
                <a:t>부서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 bwMode="auto">
            <a:xfrm>
              <a:off x="8947025" y="3515944"/>
              <a:ext cx="628605" cy="3794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1000" b="1">
                  <a:solidFill>
                    <a:schemeClr val="tx2"/>
                  </a:solidFill>
                  <a:latin typeface="+mn-ea"/>
                </a:rPr>
                <a:t>그룹사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8951787" y="2519013"/>
              <a:ext cx="628605" cy="380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1000" b="1">
                  <a:solidFill>
                    <a:schemeClr val="tx2"/>
                  </a:solidFill>
                  <a:latin typeface="+mn-ea"/>
                </a:rPr>
                <a:t>경영진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46" name="오른쪽 화살표 45"/>
            <p:cNvSpPr/>
            <p:nvPr/>
          </p:nvSpPr>
          <p:spPr bwMode="auto">
            <a:xfrm>
              <a:off x="1330749" y="4455727"/>
              <a:ext cx="665115" cy="266695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anchor="ctr"/>
            <a:lstStyle/>
            <a:p>
              <a:pPr algn="ctr" latinLnBrk="0">
                <a:defRPr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SFTP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7" name="오른쪽 화살표 46"/>
            <p:cNvSpPr/>
            <p:nvPr/>
          </p:nvSpPr>
          <p:spPr bwMode="auto">
            <a:xfrm>
              <a:off x="1346623" y="3025415"/>
              <a:ext cx="665115" cy="266695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anchor="ctr"/>
            <a:lstStyle/>
            <a:p>
              <a:pPr algn="ctr" latinLnBrk="0">
                <a:defRPr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REST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 bwMode="auto">
            <a:xfrm>
              <a:off x="8947025" y="4012822"/>
              <a:ext cx="628605" cy="3809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1000" b="1">
                  <a:solidFill>
                    <a:schemeClr val="tx2"/>
                  </a:solidFill>
                  <a:latin typeface="+mn-ea"/>
                </a:rPr>
                <a:t>외부</a:t>
              </a:r>
              <a:endParaRPr lang="en-US" altLang="ko-KR" sz="1000" b="1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49" name="직사각형 48"/>
            <p:cNvSpPr/>
            <p:nvPr/>
          </p:nvSpPr>
          <p:spPr bwMode="auto">
            <a:xfrm>
              <a:off x="8947025" y="4511288"/>
              <a:ext cx="628605" cy="3794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1000" b="1">
                  <a:solidFill>
                    <a:schemeClr val="tx2"/>
                  </a:solidFill>
                  <a:latin typeface="+mn-ea"/>
                </a:rPr>
                <a:t>개인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50" name="오른쪽 화살표 49"/>
            <p:cNvSpPr/>
            <p:nvPr/>
          </p:nvSpPr>
          <p:spPr bwMode="auto">
            <a:xfrm>
              <a:off x="1325987" y="3717553"/>
              <a:ext cx="663527" cy="268283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anchor="ctr"/>
            <a:lstStyle/>
            <a:p>
              <a:pPr algn="ctr" latinLnBrk="0">
                <a:defRPr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Agent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1" name="원통 50"/>
            <p:cNvSpPr/>
            <p:nvPr/>
          </p:nvSpPr>
          <p:spPr bwMode="auto">
            <a:xfrm>
              <a:off x="303711" y="3649292"/>
              <a:ext cx="798454" cy="511165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1000" b="1">
                  <a:solidFill>
                    <a:schemeClr val="tx2"/>
                  </a:solidFill>
                  <a:latin typeface="+mn-ea"/>
                </a:rPr>
                <a:t>공공</a:t>
              </a:r>
              <a:r>
                <a:rPr lang="en-US" altLang="ko-KR" sz="1000" b="1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52" name="오른쪽 화살표 51"/>
            <p:cNvSpPr/>
            <p:nvPr/>
          </p:nvSpPr>
          <p:spPr bwMode="auto">
            <a:xfrm>
              <a:off x="1338686" y="5860638"/>
              <a:ext cx="665114" cy="268283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latinLnBrk="0">
                <a:defRPr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Crawling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3" name="오른쪽 화살표 52"/>
            <p:cNvSpPr/>
            <p:nvPr/>
          </p:nvSpPr>
          <p:spPr bwMode="auto">
            <a:xfrm>
              <a:off x="1329162" y="4082671"/>
              <a:ext cx="663527" cy="268283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anchor="ctr"/>
            <a:lstStyle/>
            <a:p>
              <a:pPr algn="ctr" latinLnBrk="0">
                <a:defRPr/>
              </a:pPr>
              <a:r>
                <a:rPr lang="en-US" altLang="ko-KR" sz="800" b="1" dirty="0">
                  <a:solidFill>
                    <a:schemeClr val="tx1"/>
                  </a:solidFill>
                  <a:latin typeface="+mn-ea"/>
                </a:rPr>
                <a:t>Download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4" name="직사각형 53"/>
            <p:cNvSpPr/>
            <p:nvPr/>
          </p:nvSpPr>
          <p:spPr bwMode="auto">
            <a:xfrm>
              <a:off x="2335564" y="5063728"/>
              <a:ext cx="6322556" cy="31431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연계</a:t>
              </a:r>
              <a:r>
                <a:rPr lang="en-US" altLang="ko-KR" sz="1400" b="1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수집 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1189472" y="2536475"/>
              <a:ext cx="192073" cy="833422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algn="ctr">
              <a:solidFill>
                <a:schemeClr val="bg2">
                  <a:lumMod val="50000"/>
                </a:schemeClr>
              </a:solidFill>
              <a:prstDash val="sysDash"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800" dirty="0">
                  <a:latin typeface="+mn-ea"/>
                </a:rPr>
                <a:t>AP</a:t>
              </a:r>
            </a:p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800" dirty="0">
                  <a:latin typeface="+mn-ea"/>
                </a:rPr>
                <a:t>I</a:t>
              </a:r>
            </a:p>
          </p:txBody>
        </p:sp>
        <p:sp>
          <p:nvSpPr>
            <p:cNvPr id="56" name="모서리가 둥근 직사각형 55"/>
            <p:cNvSpPr/>
            <p:nvPr/>
          </p:nvSpPr>
          <p:spPr bwMode="auto">
            <a:xfrm>
              <a:off x="1157724" y="4368415"/>
              <a:ext cx="223821" cy="739761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algn="ctr">
              <a:solidFill>
                <a:schemeClr val="bg2">
                  <a:lumMod val="50000"/>
                </a:schemeClr>
              </a:solidFill>
              <a:prstDash val="sysDash"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800" dirty="0">
                  <a:latin typeface="+mn-ea"/>
                </a:rPr>
                <a:t>A</a:t>
              </a:r>
            </a:p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800" dirty="0">
                  <a:latin typeface="+mn-ea"/>
                </a:rPr>
                <a:t>gent</a:t>
              </a:r>
            </a:p>
          </p:txBody>
        </p:sp>
        <p:sp>
          <p:nvSpPr>
            <p:cNvPr id="57" name="모서리가 둥근 직사각형 56"/>
            <p:cNvSpPr/>
            <p:nvPr/>
          </p:nvSpPr>
          <p:spPr bwMode="auto">
            <a:xfrm>
              <a:off x="1989514" y="2236443"/>
              <a:ext cx="358749" cy="4063924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algn="ctr">
              <a:solidFill>
                <a:schemeClr val="bg2">
                  <a:lumMod val="50000"/>
                </a:schemeClr>
              </a:solidFill>
              <a:prstDash val="sysDash"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200" b="1" dirty="0" err="1">
                  <a:latin typeface="+mn-ea"/>
                </a:rPr>
                <a:t>빅데이터</a:t>
              </a:r>
              <a:endParaRPr lang="en-US" altLang="ko-KR" sz="1200" b="1" dirty="0">
                <a:latin typeface="+mn-ea"/>
              </a:endParaRPr>
            </a:p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200" b="1" dirty="0">
                  <a:latin typeface="+mn-ea"/>
                </a:rPr>
                <a:t>통합</a:t>
              </a:r>
              <a:endParaRPr lang="en-US" altLang="ko-KR" sz="1200" b="1" dirty="0">
                <a:latin typeface="+mn-ea"/>
              </a:endParaRPr>
            </a:p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200" b="1" dirty="0">
                  <a:latin typeface="+mn-ea"/>
                </a:rPr>
                <a:t>연계</a:t>
              </a:r>
              <a:endParaRPr lang="en-US" altLang="ko-KR" sz="1200" b="1" dirty="0">
                <a:latin typeface="+mn-ea"/>
              </a:endParaRPr>
            </a:p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200" b="1" dirty="0">
                  <a:latin typeface="+mn-ea"/>
                </a:rPr>
                <a:t>수집</a:t>
              </a:r>
              <a:endParaRPr lang="en-US" altLang="ko-KR" sz="1200" b="1" dirty="0">
                <a:latin typeface="+mn-ea"/>
              </a:endParaRPr>
            </a:p>
          </p:txBody>
        </p:sp>
        <p:sp>
          <p:nvSpPr>
            <p:cNvPr id="58" name="직사각형 57"/>
            <p:cNvSpPr/>
            <p:nvPr/>
          </p:nvSpPr>
          <p:spPr bwMode="auto">
            <a:xfrm>
              <a:off x="4932527" y="6071772"/>
              <a:ext cx="1077834" cy="309556"/>
            </a:xfrm>
            <a:prstGeom prst="rect">
              <a:avLst/>
            </a:prstGeom>
            <a:solidFill>
              <a:srgbClr val="D7D7D7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 b="1" dirty="0">
                  <a:latin typeface="+mn-ea"/>
                </a:rPr>
                <a:t>N/W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59" name="직사각형 58"/>
            <p:cNvSpPr/>
            <p:nvPr/>
          </p:nvSpPr>
          <p:spPr bwMode="auto">
            <a:xfrm>
              <a:off x="6048459" y="6071772"/>
              <a:ext cx="1187364" cy="309556"/>
            </a:xfrm>
            <a:prstGeom prst="rect">
              <a:avLst/>
            </a:prstGeom>
            <a:solidFill>
              <a:srgbClr val="D7D7D7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 b="1" dirty="0">
                  <a:latin typeface="+mn-ea"/>
                </a:rPr>
                <a:t>S/W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60" name="직사각형 59"/>
            <p:cNvSpPr/>
            <p:nvPr/>
          </p:nvSpPr>
          <p:spPr bwMode="auto">
            <a:xfrm>
              <a:off x="4232490" y="3298460"/>
              <a:ext cx="704799" cy="304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36000" tIns="54000" rIns="36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텍스트마이닝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61" name="순서도: 다중 문서 60"/>
            <p:cNvSpPr/>
            <p:nvPr/>
          </p:nvSpPr>
          <p:spPr bwMode="auto">
            <a:xfrm>
              <a:off x="327521" y="4300155"/>
              <a:ext cx="761945" cy="654038"/>
            </a:xfrm>
            <a:prstGeom prst="flowChartMultidocumen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</a:rPr>
                <a:t>문서</a:t>
              </a:r>
              <a:endParaRPr lang="en-US" altLang="ko-KR" sz="1000">
                <a:solidFill>
                  <a:srgbClr val="000000"/>
                </a:solidFill>
                <a:latin typeface="맑은 고딕"/>
              </a:endParaRPr>
            </a:p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</a:rPr>
                <a:t>파일</a:t>
              </a: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62" name="순서도: 내부 저장소 61"/>
            <p:cNvSpPr/>
            <p:nvPr/>
          </p:nvSpPr>
          <p:spPr bwMode="auto">
            <a:xfrm>
              <a:off x="356094" y="5124051"/>
              <a:ext cx="750834" cy="507991"/>
            </a:xfrm>
            <a:prstGeom prst="flowChartInternalStorage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0" rIns="0"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>
                  <a:latin typeface="+mn-ea"/>
                </a:rPr>
                <a:t>포털</a:t>
              </a:r>
              <a:r>
                <a:rPr lang="en-US" altLang="ko-KR" sz="1000">
                  <a:latin typeface="+mn-ea"/>
                </a:rPr>
                <a:t>(WEB)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63" name="순서도: 내부 저장소 62"/>
            <p:cNvSpPr/>
            <p:nvPr/>
          </p:nvSpPr>
          <p:spPr bwMode="auto">
            <a:xfrm>
              <a:off x="368793" y="5717765"/>
              <a:ext cx="750834" cy="507991"/>
            </a:xfrm>
            <a:prstGeom prst="flowChartInternalStorage">
              <a:avLst/>
            </a:prstGeom>
            <a:solidFill>
              <a:schemeClr val="bg1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0" rIns="0"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>
                  <a:latin typeface="+mn-ea"/>
                </a:rPr>
                <a:t>SNS</a:t>
              </a:r>
              <a:endParaRPr lang="ko-KR" altLang="en-US" sz="1000" dirty="0">
                <a:latin typeface="+mn-ea"/>
              </a:endParaRPr>
            </a:p>
          </p:txBody>
        </p:sp>
        <p:grpSp>
          <p:nvGrpSpPr>
            <p:cNvPr id="102462" name="그룹 63"/>
            <p:cNvGrpSpPr>
              <a:grpSpLocks/>
            </p:cNvGrpSpPr>
            <p:nvPr/>
          </p:nvGrpSpPr>
          <p:grpSpPr bwMode="auto">
            <a:xfrm>
              <a:off x="6114874" y="3052582"/>
              <a:ext cx="2543564" cy="653796"/>
              <a:chOff x="4931874" y="3037480"/>
              <a:chExt cx="1892909" cy="653796"/>
            </a:xfrm>
          </p:grpSpPr>
          <p:sp>
            <p:nvSpPr>
              <p:cNvPr id="83" name="직사각형 82"/>
              <p:cNvSpPr/>
              <p:nvPr/>
            </p:nvSpPr>
            <p:spPr bwMode="auto">
              <a:xfrm>
                <a:off x="4932064" y="3037301"/>
                <a:ext cx="1892483" cy="654038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 lIns="36000" tIns="36000" rIns="36000" bIns="36000" anchorCtr="1"/>
              <a:lstStyle/>
              <a:p>
                <a:pPr algn="ctr" latinLnBrk="0">
                  <a:spcAft>
                    <a:spcPts val="100"/>
                  </a:spcAft>
                  <a:buClr>
                    <a:srgbClr val="00BDFA"/>
                  </a:buClr>
                  <a:defRPr/>
                </a:pPr>
                <a:r>
                  <a:rPr lang="ko-KR" altLang="en-US" sz="1050" b="1">
                    <a:solidFill>
                      <a:srgbClr val="363636"/>
                    </a:solidFill>
                    <a:latin typeface="+mn-ea"/>
                  </a:rPr>
                  <a:t>고급 분석</a:t>
                </a:r>
                <a:endParaRPr lang="ko-KR" altLang="en-US" sz="1050" b="1" dirty="0">
                  <a:solidFill>
                    <a:srgbClr val="363636"/>
                  </a:solidFill>
                  <a:latin typeface="+mn-ea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 bwMode="auto">
              <a:xfrm>
                <a:off x="4995855" y="3294471"/>
                <a:ext cx="548135" cy="3047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54000" bIns="36000" anchor="ctr"/>
              <a:lstStyle/>
              <a:p>
                <a:pPr algn="ctr" latinLnBrk="0">
                  <a:lnSpc>
                    <a:spcPct val="7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800">
                    <a:latin typeface="+mn-ea"/>
                  </a:rPr>
                  <a:t>실시간 분석</a:t>
                </a:r>
                <a:endParaRPr lang="en-US" altLang="ko-KR" sz="800" dirty="0">
                  <a:latin typeface="+mn-ea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 bwMode="auto">
              <a:xfrm>
                <a:off x="5594788" y="3294471"/>
                <a:ext cx="536322" cy="3047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54000" bIns="36000" anchor="ctr"/>
              <a:lstStyle/>
              <a:p>
                <a:pPr algn="ctr" latinLnBrk="0">
                  <a:lnSpc>
                    <a:spcPct val="7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800">
                    <a:latin typeface="+mn-ea"/>
                  </a:rPr>
                  <a:t>머신러닝</a:t>
                </a:r>
                <a:endParaRPr lang="en-US" altLang="ko-KR" sz="800" dirty="0">
                  <a:latin typeface="+mn-ea"/>
                </a:endParaRPr>
              </a:p>
            </p:txBody>
          </p:sp>
        </p:grpSp>
        <p:grpSp>
          <p:nvGrpSpPr>
            <p:cNvPr id="102463" name="그룹 64"/>
            <p:cNvGrpSpPr>
              <a:grpSpLocks/>
            </p:cNvGrpSpPr>
            <p:nvPr/>
          </p:nvGrpSpPr>
          <p:grpSpPr bwMode="auto">
            <a:xfrm>
              <a:off x="2335082" y="2062708"/>
              <a:ext cx="4460865" cy="653796"/>
              <a:chOff x="4961360" y="3020546"/>
              <a:chExt cx="1892909" cy="653796"/>
            </a:xfrm>
          </p:grpSpPr>
          <p:sp>
            <p:nvSpPr>
              <p:cNvPr id="80" name="직사각형 79"/>
              <p:cNvSpPr/>
              <p:nvPr/>
            </p:nvSpPr>
            <p:spPr bwMode="auto">
              <a:xfrm>
                <a:off x="4961565" y="3021246"/>
                <a:ext cx="1892777" cy="652451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 lIns="36000" tIns="36000" rIns="36000" bIns="36000" anchorCtr="1"/>
              <a:lstStyle/>
              <a:p>
                <a:pPr algn="ctr" latinLnBrk="0">
                  <a:spcAft>
                    <a:spcPts val="100"/>
                  </a:spcAft>
                  <a:buClr>
                    <a:srgbClr val="00BDFA"/>
                  </a:buClr>
                  <a:defRPr/>
                </a:pPr>
                <a:r>
                  <a:rPr lang="ko-KR" altLang="en-US" sz="1050" b="1">
                    <a:solidFill>
                      <a:srgbClr val="363636"/>
                    </a:solidFill>
                    <a:latin typeface="+mn-ea"/>
                  </a:rPr>
                  <a:t>서비스</a:t>
                </a:r>
                <a:endParaRPr lang="ko-KR" altLang="en-US" sz="1050" b="1" dirty="0">
                  <a:solidFill>
                    <a:srgbClr val="363636"/>
                  </a:solidFill>
                  <a:latin typeface="+mn-ea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 bwMode="auto">
              <a:xfrm>
                <a:off x="5014778" y="3303816"/>
                <a:ext cx="371819" cy="3047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54000" bIns="36000" anchor="ctr"/>
              <a:lstStyle/>
              <a:p>
                <a:pPr algn="ctr" latinLnBrk="0">
                  <a:lnSpc>
                    <a:spcPct val="7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en-US" altLang="ko-KR" sz="800">
                    <a:latin typeface="+mn-ea"/>
                  </a:rPr>
                  <a:t>OA, </a:t>
                </a:r>
                <a:r>
                  <a:rPr lang="ko-KR" altLang="en-US" sz="800">
                    <a:latin typeface="+mn-ea"/>
                  </a:rPr>
                  <a:t>보안</a:t>
                </a:r>
                <a:r>
                  <a:rPr lang="en-US" altLang="ko-KR" sz="800">
                    <a:latin typeface="+mn-ea"/>
                  </a:rPr>
                  <a:t>, ...</a:t>
                </a:r>
                <a:endParaRPr lang="en-US" altLang="ko-KR" sz="800" dirty="0">
                  <a:latin typeface="+mn-ea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 bwMode="auto">
              <a:xfrm>
                <a:off x="6325576" y="3303816"/>
                <a:ext cx="479593" cy="3047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54000" bIns="36000" anchor="ctr"/>
              <a:lstStyle/>
              <a:p>
                <a:pPr algn="ctr" latinLnBrk="0">
                  <a:lnSpc>
                    <a:spcPct val="7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800">
                    <a:latin typeface="+mn-ea"/>
                  </a:rPr>
                  <a:t>외부 서비스 </a:t>
                </a:r>
                <a:r>
                  <a:rPr lang="en-US" altLang="ko-KR" sz="800">
                    <a:latin typeface="+mn-ea"/>
                  </a:rPr>
                  <a:t>A, B, ...</a:t>
                </a:r>
                <a:endParaRPr lang="en-US" altLang="ko-KR" sz="800" dirty="0">
                  <a:latin typeface="+mn-ea"/>
                </a:endParaRPr>
              </a:p>
            </p:txBody>
          </p:sp>
        </p:grpSp>
        <p:grpSp>
          <p:nvGrpSpPr>
            <p:cNvPr id="102464" name="그룹 65"/>
            <p:cNvGrpSpPr>
              <a:grpSpLocks/>
            </p:cNvGrpSpPr>
            <p:nvPr/>
          </p:nvGrpSpPr>
          <p:grpSpPr bwMode="auto">
            <a:xfrm>
              <a:off x="6860947" y="2060848"/>
              <a:ext cx="1801807" cy="653796"/>
              <a:chOff x="4961360" y="3037480"/>
              <a:chExt cx="1892909" cy="653796"/>
            </a:xfrm>
          </p:grpSpPr>
          <p:sp>
            <p:nvSpPr>
              <p:cNvPr id="77" name="직사각형 76"/>
              <p:cNvSpPr/>
              <p:nvPr/>
            </p:nvSpPr>
            <p:spPr bwMode="auto">
              <a:xfrm>
                <a:off x="4961626" y="3036865"/>
                <a:ext cx="1892779" cy="654038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 lIns="36000" tIns="36000" rIns="36000" bIns="36000" anchorCtr="1"/>
              <a:lstStyle/>
              <a:p>
                <a:pPr algn="ctr" latinLnBrk="0">
                  <a:spcAft>
                    <a:spcPts val="100"/>
                  </a:spcAft>
                  <a:buClr>
                    <a:srgbClr val="00BDFA"/>
                  </a:buClr>
                  <a:defRPr/>
                </a:pPr>
                <a:r>
                  <a:rPr lang="ko-KR" altLang="en-US" sz="1050" b="1">
                    <a:solidFill>
                      <a:srgbClr val="363636"/>
                    </a:solidFill>
                    <a:latin typeface="+mn-ea"/>
                  </a:rPr>
                  <a:t>시각화</a:t>
                </a:r>
                <a:endParaRPr lang="ko-KR" altLang="en-US" sz="1050" b="1" dirty="0">
                  <a:solidFill>
                    <a:srgbClr val="363636"/>
                  </a:solidFill>
                  <a:latin typeface="+mn-ea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 bwMode="auto">
              <a:xfrm>
                <a:off x="5014990" y="3303560"/>
                <a:ext cx="882185" cy="3047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54000" bIns="36000" anchor="ctr"/>
              <a:lstStyle/>
              <a:p>
                <a:pPr algn="ctr" latinLnBrk="0">
                  <a:lnSpc>
                    <a:spcPct val="7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800">
                    <a:latin typeface="+mn-ea"/>
                  </a:rPr>
                  <a:t>데이터 시각화</a:t>
                </a:r>
                <a:endParaRPr lang="en-US" altLang="ko-KR" sz="800" dirty="0">
                  <a:latin typeface="+mn-ea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 bwMode="auto">
              <a:xfrm>
                <a:off x="5953876" y="3303560"/>
                <a:ext cx="852167" cy="3047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54000" bIns="36000" anchor="ctr"/>
              <a:lstStyle/>
              <a:p>
                <a:pPr algn="ctr" latinLnBrk="0">
                  <a:lnSpc>
                    <a:spcPct val="7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800">
                    <a:latin typeface="+mn-ea"/>
                  </a:rPr>
                  <a:t>서비스 시각화</a:t>
                </a:r>
                <a:endParaRPr lang="en-US" altLang="ko-KR" sz="800" dirty="0">
                  <a:latin typeface="+mn-ea"/>
                </a:endParaRPr>
              </a:p>
            </p:txBody>
          </p:sp>
        </p:grpSp>
        <p:sp>
          <p:nvSpPr>
            <p:cNvPr id="67" name="직사각형 66"/>
            <p:cNvSpPr/>
            <p:nvPr/>
          </p:nvSpPr>
          <p:spPr bwMode="auto">
            <a:xfrm>
              <a:off x="3403874" y="2342803"/>
              <a:ext cx="1012752" cy="304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그룹사 </a:t>
              </a:r>
              <a:r>
                <a:rPr lang="en-US" altLang="ko-KR" sz="800">
                  <a:latin typeface="+mn-ea"/>
                </a:rPr>
                <a:t>A, B, ...</a:t>
              </a:r>
              <a:endParaRPr lang="en-US" altLang="ko-KR" sz="800" dirty="0">
                <a:latin typeface="+mn-ea"/>
              </a:endParaRPr>
            </a:p>
          </p:txBody>
        </p:sp>
        <p:sp>
          <p:nvSpPr>
            <p:cNvPr id="68" name="직사각형 67"/>
            <p:cNvSpPr/>
            <p:nvPr/>
          </p:nvSpPr>
          <p:spPr bwMode="auto">
            <a:xfrm>
              <a:off x="4483296" y="2349153"/>
              <a:ext cx="1003228" cy="304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분야 </a:t>
              </a:r>
              <a:r>
                <a:rPr lang="en-US" altLang="ko-KR" sz="800">
                  <a:latin typeface="+mn-ea"/>
                </a:rPr>
                <a:t>A, B, ...</a:t>
              </a:r>
              <a:endParaRPr lang="en-US" altLang="ko-KR" sz="800" dirty="0">
                <a:latin typeface="+mn-ea"/>
              </a:endParaRPr>
            </a:p>
          </p:txBody>
        </p:sp>
        <p:pic>
          <p:nvPicPr>
            <p:cNvPr id="102467" name="Picture 178" descr="C:\Users\박종기\AppData\Local\Microsoft\Windows\Temporary Internet Files\Content.IE5\0821M6PB\MC900431582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4784" y="2454049"/>
              <a:ext cx="571399" cy="608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468" name="그룹 69"/>
            <p:cNvGrpSpPr>
              <a:grpSpLocks/>
            </p:cNvGrpSpPr>
            <p:nvPr/>
          </p:nvGrpSpPr>
          <p:grpSpPr bwMode="auto">
            <a:xfrm>
              <a:off x="7146346" y="4220007"/>
              <a:ext cx="1516409" cy="653796"/>
              <a:chOff x="4961360" y="3037480"/>
              <a:chExt cx="1892909" cy="653796"/>
            </a:xfrm>
          </p:grpSpPr>
          <p:sp>
            <p:nvSpPr>
              <p:cNvPr id="74" name="직사각형 73"/>
              <p:cNvSpPr/>
              <p:nvPr/>
            </p:nvSpPr>
            <p:spPr bwMode="auto">
              <a:xfrm>
                <a:off x="4962088" y="3038254"/>
                <a:ext cx="1892341" cy="652450"/>
              </a:xfrm>
              <a:prstGeom prst="rect">
                <a:avLst/>
              </a:pr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txBody>
              <a:bodyPr lIns="36000" tIns="36000" rIns="36000" bIns="36000" anchorCtr="1"/>
              <a:lstStyle/>
              <a:p>
                <a:pPr algn="ctr" latinLnBrk="0">
                  <a:spcAft>
                    <a:spcPts val="100"/>
                  </a:spcAft>
                  <a:buClr>
                    <a:srgbClr val="00BDFA"/>
                  </a:buClr>
                  <a:defRPr/>
                </a:pPr>
                <a:r>
                  <a:rPr lang="ko-KR" altLang="en-US" sz="1050" b="1">
                    <a:solidFill>
                      <a:srgbClr val="363636"/>
                    </a:solidFill>
                    <a:latin typeface="+mn-ea"/>
                  </a:rPr>
                  <a:t>처리</a:t>
                </a:r>
                <a:endParaRPr lang="ko-KR" altLang="en-US" sz="1050" b="1" dirty="0">
                  <a:solidFill>
                    <a:srgbClr val="363636"/>
                  </a:solidFill>
                  <a:latin typeface="+mn-ea"/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 bwMode="auto">
              <a:xfrm>
                <a:off x="5015589" y="3303361"/>
                <a:ext cx="715324" cy="3047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54000" bIns="36000" anchor="ctr"/>
              <a:lstStyle/>
              <a:p>
                <a:pPr algn="ctr" latinLnBrk="0">
                  <a:lnSpc>
                    <a:spcPct val="7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800">
                    <a:latin typeface="+mn-ea"/>
                  </a:rPr>
                  <a:t>배치처리</a:t>
                </a:r>
                <a:endParaRPr lang="en-US" altLang="ko-KR" sz="800" dirty="0">
                  <a:latin typeface="+mn-ea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 bwMode="auto">
              <a:xfrm>
                <a:off x="5770543" y="3301774"/>
                <a:ext cx="481507" cy="3047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54000" bIns="36000" anchor="ctr"/>
              <a:lstStyle/>
              <a:p>
                <a:pPr algn="ctr" latinLnBrk="0">
                  <a:lnSpc>
                    <a:spcPct val="7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en-US" altLang="ko-KR" sz="800">
                    <a:latin typeface="+mn-ea"/>
                  </a:rPr>
                  <a:t>CEP</a:t>
                </a:r>
                <a:endParaRPr lang="en-US" altLang="ko-KR" sz="800" dirty="0">
                  <a:latin typeface="+mn-ea"/>
                </a:endParaRPr>
              </a:p>
            </p:txBody>
          </p:sp>
        </p:grpSp>
        <p:sp>
          <p:nvSpPr>
            <p:cNvPr id="71" name="직사각형 70"/>
            <p:cNvSpPr/>
            <p:nvPr/>
          </p:nvSpPr>
          <p:spPr bwMode="auto">
            <a:xfrm>
              <a:off x="8210478" y="4484301"/>
              <a:ext cx="419070" cy="304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800">
                  <a:latin typeface="+mn-ea"/>
                </a:rPr>
                <a:t>SQL</a:t>
              </a:r>
              <a:endParaRPr lang="en-US" altLang="ko-KR" sz="800" dirty="0">
                <a:latin typeface="+mn-ea"/>
              </a:endParaRPr>
            </a:p>
          </p:txBody>
        </p:sp>
        <p:sp>
          <p:nvSpPr>
            <p:cNvPr id="72" name="직사각형 71"/>
            <p:cNvSpPr/>
            <p:nvPr/>
          </p:nvSpPr>
          <p:spPr bwMode="auto">
            <a:xfrm>
              <a:off x="7804107" y="3300048"/>
              <a:ext cx="803217" cy="304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예측 분석</a:t>
              </a:r>
              <a:endParaRPr lang="en-US" altLang="ko-KR" sz="800" dirty="0">
                <a:latin typeface="+mn-ea"/>
              </a:endParaRPr>
            </a:p>
          </p:txBody>
        </p:sp>
        <p:sp>
          <p:nvSpPr>
            <p:cNvPr id="73" name="직사각형 72"/>
            <p:cNvSpPr/>
            <p:nvPr/>
          </p:nvSpPr>
          <p:spPr bwMode="auto">
            <a:xfrm>
              <a:off x="5035707" y="3296873"/>
              <a:ext cx="933383" cy="3047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36000" tIns="54000" rIns="36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소셜네트워크분석</a:t>
              </a:r>
              <a:endParaRPr lang="ko-KR" altLang="en-US" sz="800" dirty="0"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분석 플랫폼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- A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사 사례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03427" name="그룹 3"/>
          <p:cNvGrpSpPr>
            <a:grpSpLocks/>
          </p:cNvGrpSpPr>
          <p:nvPr/>
        </p:nvGrpSpPr>
        <p:grpSpPr bwMode="auto">
          <a:xfrm>
            <a:off x="390525" y="1052736"/>
            <a:ext cx="9170987" cy="4751387"/>
            <a:chOff x="246565" y="1268760"/>
            <a:chExt cx="9170724" cy="4750586"/>
          </a:xfrm>
        </p:grpSpPr>
        <p:sp>
          <p:nvSpPr>
            <p:cNvPr id="5" name="모서리가 둥근 직사각형 4"/>
            <p:cNvSpPr/>
            <p:nvPr/>
          </p:nvSpPr>
          <p:spPr bwMode="auto">
            <a:xfrm>
              <a:off x="246565" y="1357645"/>
              <a:ext cx="1079469" cy="414267"/>
            </a:xfrm>
            <a:prstGeom prst="roundRect">
              <a:avLst>
                <a:gd name="adj" fmla="val 0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 latinLnBrk="0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246565" y="1783023"/>
              <a:ext cx="1079469" cy="4064902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defRPr/>
              </a:pPr>
              <a:endParaRPr lang="ko-KR" altLang="en-US" sz="1100" dirty="0"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2219770" y="1268760"/>
              <a:ext cx="7191169" cy="26824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웹 서비스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2226120" y="2116342"/>
              <a:ext cx="7191169" cy="28094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400" b="1" err="1">
                  <a:solidFill>
                    <a:schemeClr val="tx1"/>
                  </a:solidFill>
                  <a:latin typeface="+mn-ea"/>
                </a:rPr>
                <a:t>빅데이터</a:t>
              </a: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  분석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195959" y="3230579"/>
              <a:ext cx="7191169" cy="2984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400" b="1" err="1">
                  <a:solidFill>
                    <a:schemeClr val="tx1"/>
                  </a:solidFill>
                  <a:latin typeface="+mn-ea"/>
                </a:rPr>
                <a:t>빅데이터</a:t>
              </a: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 저장 및 처리</a:t>
              </a:r>
              <a:r>
                <a:rPr lang="en-US" altLang="ko-KR" sz="1400" b="1">
                  <a:solidFill>
                    <a:schemeClr val="tx1"/>
                  </a:solidFill>
                  <a:latin typeface="+mn-ea"/>
                </a:rPr>
                <a:t>/SQL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2195959" y="5298743"/>
              <a:ext cx="7191169" cy="30474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+mn-ea"/>
                </a:rPr>
                <a:t>빅데이터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  인프라</a:t>
              </a:r>
            </a:p>
          </p:txBody>
        </p:sp>
        <p:sp>
          <p:nvSpPr>
            <p:cNvPr id="12" name="오른쪽 화살표 11"/>
            <p:cNvSpPr/>
            <p:nvPr/>
          </p:nvSpPr>
          <p:spPr bwMode="auto">
            <a:xfrm>
              <a:off x="1546690" y="3378191"/>
              <a:ext cx="479411" cy="266655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anchor="ctr"/>
            <a:lstStyle/>
            <a:p>
              <a:pPr algn="ctr" latinLnBrk="0">
                <a:defRPr/>
              </a:pP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2226120" y="1611602"/>
              <a:ext cx="4459160" cy="4507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50" b="1">
                  <a:latin typeface="+mn-ea"/>
                </a:rPr>
                <a:t>빅데이터 분석가 및 고객을 위한 통합 분석 웹 인터페이스</a:t>
              </a:r>
              <a:endParaRPr lang="en-US" altLang="ko-KR" sz="1050" b="1">
                <a:latin typeface="+mn-ea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2254694" y="2500452"/>
              <a:ext cx="2468492" cy="674573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lIns="36000" tIns="36000" rIns="36000" bIns="36000" anchorCtr="1"/>
            <a:lstStyle/>
            <a:p>
              <a:pPr algn="ctr" latinLnBrk="0">
                <a:spcAft>
                  <a:spcPts val="100"/>
                </a:spcAft>
                <a:buClr>
                  <a:srgbClr val="00BDFA"/>
                </a:buClr>
                <a:defRPr/>
              </a:pPr>
              <a:r>
                <a:rPr lang="ko-KR" altLang="en-US" sz="1050" b="1" dirty="0">
                  <a:latin typeface="+mn-ea"/>
                </a:rPr>
                <a:t>통계</a:t>
              </a:r>
              <a:r>
                <a:rPr lang="en-US" altLang="ko-KR" sz="1050" b="1" dirty="0">
                  <a:latin typeface="+mn-ea"/>
                </a:rPr>
                <a:t>/</a:t>
              </a:r>
              <a:r>
                <a:rPr lang="ko-KR" altLang="en-US" sz="1050" b="1" dirty="0">
                  <a:latin typeface="+mn-ea"/>
                </a:rPr>
                <a:t>분석</a:t>
              </a:r>
              <a:r>
                <a:rPr lang="en-US" altLang="ko-KR" sz="1050" b="1" dirty="0">
                  <a:latin typeface="+mn-ea"/>
                </a:rPr>
                <a:t>/</a:t>
              </a:r>
              <a:r>
                <a:rPr lang="ko-KR" altLang="en-US" sz="1050" b="1" dirty="0" err="1">
                  <a:latin typeface="+mn-ea"/>
                </a:rPr>
                <a:t>마이닝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4793035" y="2500452"/>
              <a:ext cx="1866846" cy="668224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lIns="36000" tIns="36000" rIns="36000" bIns="36000" anchorCtr="1"/>
            <a:lstStyle/>
            <a:p>
              <a:pPr algn="ctr" latinLnBrk="0">
                <a:spcAft>
                  <a:spcPts val="100"/>
                </a:spcAft>
                <a:buClr>
                  <a:srgbClr val="00BDFA"/>
                </a:buClr>
                <a:defRPr/>
              </a:pPr>
              <a:r>
                <a:rPr lang="ko-KR" altLang="en-US" sz="1050" b="1">
                  <a:latin typeface="+mn-ea"/>
                </a:rPr>
                <a:t>비정형 </a:t>
              </a:r>
              <a:r>
                <a:rPr lang="ko-KR" altLang="en-US" sz="1050" b="1" dirty="0">
                  <a:latin typeface="+mn-ea"/>
                </a:rPr>
                <a:t>분석</a:t>
              </a: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2313431" y="2781392"/>
              <a:ext cx="760390" cy="3047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36000" tIns="54000" rIns="36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dirty="0">
                  <a:latin typeface="+mn-ea"/>
                </a:rPr>
                <a:t>통계</a:t>
              </a:r>
              <a:r>
                <a:rPr lang="en-US" altLang="ko-KR" sz="1000" dirty="0">
                  <a:latin typeface="+mn-ea"/>
                </a:rPr>
                <a:t>/</a:t>
              </a:r>
              <a:r>
                <a:rPr lang="ko-KR" altLang="en-US" sz="1000" dirty="0">
                  <a:latin typeface="+mn-ea"/>
                </a:rPr>
                <a:t>분석</a:t>
              </a: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3102395" y="2781392"/>
              <a:ext cx="817540" cy="3047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36000" tIns="54000" rIns="36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900" dirty="0" err="1">
                  <a:latin typeface="+mn-ea"/>
                </a:rPr>
                <a:t>데이터마이닝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4856533" y="2781392"/>
              <a:ext cx="757215" cy="3047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dirty="0">
                  <a:latin typeface="+mn-ea"/>
                </a:rPr>
                <a:t>배치 분석</a:t>
              </a:r>
              <a:endParaRPr lang="en-US" altLang="ko-KR" sz="1000" dirty="0"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5661372" y="2781392"/>
              <a:ext cx="963585" cy="3047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>
                  <a:latin typeface="+mn-ea"/>
                </a:rPr>
                <a:t>텍스트 분석</a:t>
              </a:r>
              <a:endParaRPr lang="en-US" altLang="ko-KR" sz="1000" dirty="0">
                <a:latin typeface="+mn-ea"/>
              </a:endParaRPr>
            </a:p>
          </p:txBody>
        </p:sp>
        <p:sp>
          <p:nvSpPr>
            <p:cNvPr id="20" name="순서도: 추출 19"/>
            <p:cNvSpPr/>
            <p:nvPr/>
          </p:nvSpPr>
          <p:spPr bwMode="auto">
            <a:xfrm>
              <a:off x="2322955" y="4932092"/>
              <a:ext cx="1065181" cy="333319"/>
            </a:xfrm>
            <a:prstGeom prst="flowChartExtract">
              <a:avLst/>
            </a:prstGeom>
            <a:solidFill>
              <a:srgbClr val="868686">
                <a:alpha val="10196"/>
              </a:srgbClr>
            </a:solidFill>
            <a:ln w="63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rIns="0" anchor="b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latin typeface="+mn-ea"/>
                </a:rPr>
                <a:t>추출</a:t>
              </a:r>
            </a:p>
          </p:txBody>
        </p:sp>
        <p:sp>
          <p:nvSpPr>
            <p:cNvPr id="21" name="순서도: 추출 20"/>
            <p:cNvSpPr/>
            <p:nvPr/>
          </p:nvSpPr>
          <p:spPr bwMode="auto">
            <a:xfrm>
              <a:off x="3437348" y="4932092"/>
              <a:ext cx="1066769" cy="333319"/>
            </a:xfrm>
            <a:prstGeom prst="flowChartExtract">
              <a:avLst/>
            </a:prstGeom>
            <a:solidFill>
              <a:srgbClr val="868686">
                <a:alpha val="10196"/>
              </a:srgbClr>
            </a:solidFill>
            <a:ln w="63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rIns="0" anchor="b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latin typeface="+mn-ea"/>
                </a:rPr>
                <a:t>전송</a:t>
              </a:r>
            </a:p>
          </p:txBody>
        </p:sp>
        <p:sp>
          <p:nvSpPr>
            <p:cNvPr id="22" name="순서도: 추출 21"/>
            <p:cNvSpPr/>
            <p:nvPr/>
          </p:nvSpPr>
          <p:spPr bwMode="auto">
            <a:xfrm>
              <a:off x="4566028" y="4932092"/>
              <a:ext cx="1065182" cy="333319"/>
            </a:xfrm>
            <a:prstGeom prst="flowChartExtract">
              <a:avLst/>
            </a:prstGeom>
            <a:solidFill>
              <a:srgbClr val="868686">
                <a:alpha val="10196"/>
              </a:srgbClr>
            </a:solidFill>
            <a:ln w="63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rIns="0" anchor="b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latin typeface="+mn-ea"/>
                </a:rPr>
                <a:t>변환</a:t>
              </a:r>
            </a:p>
          </p:txBody>
        </p:sp>
        <p:sp>
          <p:nvSpPr>
            <p:cNvPr id="23" name="순서도: 추출 22"/>
            <p:cNvSpPr/>
            <p:nvPr/>
          </p:nvSpPr>
          <p:spPr bwMode="auto">
            <a:xfrm>
              <a:off x="5680421" y="4932092"/>
              <a:ext cx="1066769" cy="333319"/>
            </a:xfrm>
            <a:prstGeom prst="flowChartExtract">
              <a:avLst/>
            </a:prstGeom>
            <a:solidFill>
              <a:srgbClr val="868686">
                <a:alpha val="10196"/>
              </a:srgbClr>
            </a:solidFill>
            <a:ln w="6350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lIns="0" rIns="0" anchor="b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latin typeface="+mn-ea"/>
                </a:rPr>
                <a:t>저장</a:t>
              </a: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2297556" y="5673329"/>
              <a:ext cx="846113" cy="314272"/>
            </a:xfrm>
            <a:prstGeom prst="rect">
              <a:avLst/>
            </a:prstGeom>
            <a:solidFill>
              <a:srgbClr val="D7D7D7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latin typeface="+mn-ea"/>
                </a:rPr>
                <a:t>통합보안</a:t>
              </a: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3200817" y="5673329"/>
              <a:ext cx="817540" cy="314272"/>
            </a:xfrm>
            <a:prstGeom prst="rect">
              <a:avLst/>
            </a:prstGeom>
            <a:solidFill>
              <a:srgbClr val="D7D7D7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 b="1" dirty="0">
                  <a:latin typeface="+mn-ea"/>
                </a:rPr>
                <a:t>H/W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5840755" y="5673329"/>
              <a:ext cx="873100" cy="314272"/>
            </a:xfrm>
            <a:prstGeom prst="rect">
              <a:avLst/>
            </a:prstGeom>
            <a:solidFill>
              <a:srgbClr val="D7D7D7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latin typeface="+mn-ea"/>
                </a:rPr>
                <a:t>인증</a:t>
              </a: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2226120" y="4392433"/>
              <a:ext cx="1579518" cy="219038"/>
            </a:xfrm>
            <a:prstGeom prst="rect">
              <a:avLst/>
            </a:prstGeom>
            <a:solidFill>
              <a:srgbClr val="D7D7D7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 b="1">
                  <a:latin typeface="+mn-ea"/>
                </a:rPr>
                <a:t>RDBMS/MPP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3923110" y="4392433"/>
              <a:ext cx="1349336" cy="219038"/>
            </a:xfrm>
            <a:prstGeom prst="rect">
              <a:avLst/>
            </a:prstGeom>
            <a:solidFill>
              <a:srgbClr val="D7D7D7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 b="1" dirty="0">
                  <a:latin typeface="+mn-ea"/>
                </a:rPr>
                <a:t>NO SQL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5388330" y="4392433"/>
              <a:ext cx="1271552" cy="219038"/>
            </a:xfrm>
            <a:prstGeom prst="rect">
              <a:avLst/>
            </a:prstGeom>
            <a:solidFill>
              <a:srgbClr val="D7D7D7"/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 b="1" dirty="0">
                  <a:latin typeface="+mn-ea"/>
                </a:rPr>
                <a:t>분산파일시스템</a:t>
              </a:r>
            </a:p>
          </p:txBody>
        </p:sp>
        <p:grpSp>
          <p:nvGrpSpPr>
            <p:cNvPr id="30" name="그룹 63"/>
            <p:cNvGrpSpPr/>
            <p:nvPr/>
          </p:nvGrpSpPr>
          <p:grpSpPr>
            <a:xfrm>
              <a:off x="2298136" y="3568494"/>
              <a:ext cx="1040924" cy="802576"/>
              <a:chOff x="2354477" y="3731814"/>
              <a:chExt cx="972000" cy="756000"/>
            </a:xfrm>
            <a:solidFill>
              <a:schemeClr val="bg1">
                <a:lumMod val="95000"/>
              </a:schemeClr>
            </a:solidFill>
          </p:grpSpPr>
          <p:sp>
            <p:nvSpPr>
              <p:cNvPr id="77" name="직사각형 76"/>
              <p:cNvSpPr/>
              <p:nvPr/>
            </p:nvSpPr>
            <p:spPr bwMode="auto">
              <a:xfrm>
                <a:off x="2354477" y="3865155"/>
                <a:ext cx="972000" cy="509982"/>
              </a:xfrm>
              <a:prstGeom prst="rect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 bwMode="auto">
              <a:xfrm>
                <a:off x="2354477" y="4203769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79" name="타원 78"/>
              <p:cNvSpPr/>
              <p:nvPr/>
            </p:nvSpPr>
            <p:spPr bwMode="auto">
              <a:xfrm>
                <a:off x="2354477" y="3731814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900" b="1" dirty="0">
                    <a:latin typeface="+mn-ea"/>
                  </a:rPr>
                  <a:t>형태</a:t>
                </a:r>
              </a:p>
            </p:txBody>
          </p:sp>
          <p:sp>
            <p:nvSpPr>
              <p:cNvPr id="80" name="원통 79"/>
              <p:cNvSpPr/>
              <p:nvPr/>
            </p:nvSpPr>
            <p:spPr bwMode="auto">
              <a:xfrm>
                <a:off x="2487022" y="4004560"/>
                <a:ext cx="706909" cy="222921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 dirty="0">
                    <a:latin typeface="+mn-ea"/>
                  </a:rPr>
                  <a:t>정형</a:t>
                </a:r>
                <a:r>
                  <a:rPr lang="en-US" altLang="ko-KR" sz="800" b="1" dirty="0">
                    <a:latin typeface="+mn-ea"/>
                  </a:rPr>
                  <a:t>/</a:t>
                </a:r>
                <a:r>
                  <a:rPr lang="ko-KR" altLang="en-US" sz="800" b="1" dirty="0" err="1">
                    <a:latin typeface="+mn-ea"/>
                  </a:rPr>
                  <a:t>준정형</a:t>
                </a:r>
                <a:endParaRPr lang="ko-KR" altLang="en-US" sz="800" b="1" dirty="0">
                  <a:latin typeface="+mn-ea"/>
                </a:endParaRPr>
              </a:p>
            </p:txBody>
          </p:sp>
          <p:sp>
            <p:nvSpPr>
              <p:cNvPr id="81" name="원통 80"/>
              <p:cNvSpPr/>
              <p:nvPr/>
            </p:nvSpPr>
            <p:spPr bwMode="auto">
              <a:xfrm>
                <a:off x="2480753" y="4277075"/>
                <a:ext cx="706909" cy="180000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 dirty="0">
                    <a:latin typeface="+mn-ea"/>
                  </a:rPr>
                  <a:t>비정형</a:t>
                </a:r>
              </a:p>
            </p:txBody>
          </p:sp>
        </p:grpSp>
        <p:grpSp>
          <p:nvGrpSpPr>
            <p:cNvPr id="31" name="그룹 69"/>
            <p:cNvGrpSpPr/>
            <p:nvPr/>
          </p:nvGrpSpPr>
          <p:grpSpPr>
            <a:xfrm>
              <a:off x="3381653" y="3573864"/>
              <a:ext cx="1040924" cy="802576"/>
              <a:chOff x="3475468" y="3704214"/>
              <a:chExt cx="972000" cy="756000"/>
            </a:xfrm>
            <a:solidFill>
              <a:schemeClr val="bg1">
                <a:lumMod val="95000"/>
              </a:schemeClr>
            </a:solidFill>
          </p:grpSpPr>
          <p:sp>
            <p:nvSpPr>
              <p:cNvPr id="72" name="직사각형 71"/>
              <p:cNvSpPr/>
              <p:nvPr/>
            </p:nvSpPr>
            <p:spPr bwMode="auto">
              <a:xfrm>
                <a:off x="3475468" y="3837555"/>
                <a:ext cx="972000" cy="509982"/>
              </a:xfrm>
              <a:prstGeom prst="rect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73" name="타원 72"/>
              <p:cNvSpPr/>
              <p:nvPr/>
            </p:nvSpPr>
            <p:spPr bwMode="auto">
              <a:xfrm>
                <a:off x="3475468" y="4176169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 bwMode="auto">
              <a:xfrm>
                <a:off x="3475468" y="3704214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900" b="1" dirty="0">
                    <a:latin typeface="+mn-ea"/>
                  </a:rPr>
                  <a:t>구분</a:t>
                </a:r>
              </a:p>
            </p:txBody>
          </p:sp>
          <p:sp>
            <p:nvSpPr>
              <p:cNvPr id="75" name="원통 74"/>
              <p:cNvSpPr/>
              <p:nvPr/>
            </p:nvSpPr>
            <p:spPr bwMode="auto">
              <a:xfrm>
                <a:off x="3604878" y="3976960"/>
                <a:ext cx="706909" cy="222921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>
                    <a:latin typeface="+mn-ea"/>
                  </a:rPr>
                  <a:t>내부 </a:t>
                </a:r>
                <a:r>
                  <a:rPr lang="en-US" altLang="ko-KR" sz="800" b="1" dirty="0">
                    <a:latin typeface="+mn-ea"/>
                  </a:rPr>
                  <a:t>DB</a:t>
                </a:r>
                <a:endParaRPr lang="ko-KR" altLang="en-US" sz="800" b="1" dirty="0">
                  <a:latin typeface="+mn-ea"/>
                </a:endParaRPr>
              </a:p>
            </p:txBody>
          </p:sp>
          <p:sp>
            <p:nvSpPr>
              <p:cNvPr id="76" name="원통 75"/>
              <p:cNvSpPr/>
              <p:nvPr/>
            </p:nvSpPr>
            <p:spPr bwMode="auto">
              <a:xfrm>
                <a:off x="3604878" y="4249475"/>
                <a:ext cx="706909" cy="180000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>
                    <a:latin typeface="+mn-ea"/>
                  </a:rPr>
                  <a:t>외부</a:t>
                </a:r>
                <a:r>
                  <a:rPr lang="en-US" altLang="ko-KR" sz="800" b="1">
                    <a:latin typeface="+mn-ea"/>
                  </a:rPr>
                  <a:t>/SNS</a:t>
                </a:r>
                <a:endParaRPr lang="ko-KR" altLang="en-US" sz="800" b="1" dirty="0">
                  <a:latin typeface="+mn-ea"/>
                </a:endParaRPr>
              </a:p>
            </p:txBody>
          </p:sp>
        </p:grpSp>
        <p:grpSp>
          <p:nvGrpSpPr>
            <p:cNvPr id="32" name="그룹 37897"/>
            <p:cNvGrpSpPr/>
            <p:nvPr/>
          </p:nvGrpSpPr>
          <p:grpSpPr>
            <a:xfrm>
              <a:off x="4483702" y="3568056"/>
              <a:ext cx="1040924" cy="802576"/>
              <a:chOff x="-1203684" y="4004560"/>
              <a:chExt cx="972000" cy="756000"/>
            </a:xfrm>
            <a:solidFill>
              <a:schemeClr val="bg1">
                <a:lumMod val="95000"/>
              </a:schemeClr>
            </a:solidFill>
          </p:grpSpPr>
          <p:sp>
            <p:nvSpPr>
              <p:cNvPr id="67" name="직사각형 66"/>
              <p:cNvSpPr/>
              <p:nvPr/>
            </p:nvSpPr>
            <p:spPr bwMode="auto">
              <a:xfrm>
                <a:off x="-1203684" y="4137901"/>
                <a:ext cx="972000" cy="509982"/>
              </a:xfrm>
              <a:prstGeom prst="rect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 bwMode="auto">
              <a:xfrm>
                <a:off x="-1203684" y="4476515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69" name="타원 68"/>
              <p:cNvSpPr/>
              <p:nvPr/>
            </p:nvSpPr>
            <p:spPr bwMode="auto">
              <a:xfrm>
                <a:off x="-1203684" y="4004560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8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900" b="1" dirty="0">
                    <a:latin typeface="+mn-ea"/>
                  </a:rPr>
                  <a:t>데이터 원본</a:t>
                </a:r>
                <a:r>
                  <a:rPr lang="en-US" altLang="ko-KR" sz="900" b="1" dirty="0">
                    <a:latin typeface="+mn-ea"/>
                  </a:rPr>
                  <a:t>DB</a:t>
                </a:r>
                <a:endParaRPr lang="ko-KR" altLang="en-US" sz="900" b="1" dirty="0">
                  <a:latin typeface="+mn-ea"/>
                </a:endParaRPr>
              </a:p>
            </p:txBody>
          </p:sp>
          <p:sp>
            <p:nvSpPr>
              <p:cNvPr id="70" name="원통 69"/>
              <p:cNvSpPr/>
              <p:nvPr/>
            </p:nvSpPr>
            <p:spPr bwMode="auto">
              <a:xfrm>
                <a:off x="-1074274" y="4277306"/>
                <a:ext cx="706909" cy="222921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>
                    <a:latin typeface="+mn-ea"/>
                  </a:rPr>
                  <a:t>기초데이터</a:t>
                </a:r>
                <a:endParaRPr lang="ko-KR" altLang="en-US" sz="800" b="1" dirty="0">
                  <a:latin typeface="+mn-ea"/>
                </a:endParaRPr>
              </a:p>
            </p:txBody>
          </p:sp>
          <p:sp>
            <p:nvSpPr>
              <p:cNvPr id="71" name="원통 70"/>
              <p:cNvSpPr/>
              <p:nvPr/>
            </p:nvSpPr>
            <p:spPr bwMode="auto">
              <a:xfrm>
                <a:off x="-1074274" y="4549821"/>
                <a:ext cx="706909" cy="180000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>
                    <a:latin typeface="+mn-ea"/>
                  </a:rPr>
                  <a:t>기초데이터</a:t>
                </a:r>
                <a:endParaRPr lang="ko-KR" altLang="en-US" sz="800" b="1" dirty="0">
                  <a:latin typeface="+mn-ea"/>
                </a:endParaRPr>
              </a:p>
            </p:txBody>
          </p:sp>
        </p:grpSp>
        <p:grpSp>
          <p:nvGrpSpPr>
            <p:cNvPr id="33" name="그룹 37898"/>
            <p:cNvGrpSpPr/>
            <p:nvPr/>
          </p:nvGrpSpPr>
          <p:grpSpPr>
            <a:xfrm>
              <a:off x="5616123" y="3568056"/>
              <a:ext cx="1040924" cy="802576"/>
              <a:chOff x="-1251825" y="5154139"/>
              <a:chExt cx="972000" cy="756000"/>
            </a:xfrm>
            <a:solidFill>
              <a:schemeClr val="bg1">
                <a:lumMod val="95000"/>
              </a:schemeClr>
            </a:solidFill>
          </p:grpSpPr>
          <p:sp>
            <p:nvSpPr>
              <p:cNvPr id="62" name="직사각형 61"/>
              <p:cNvSpPr/>
              <p:nvPr/>
            </p:nvSpPr>
            <p:spPr bwMode="auto">
              <a:xfrm>
                <a:off x="-1251825" y="5287480"/>
                <a:ext cx="972000" cy="509982"/>
              </a:xfrm>
              <a:prstGeom prst="rect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63" name="타원 62"/>
              <p:cNvSpPr/>
              <p:nvPr/>
            </p:nvSpPr>
            <p:spPr bwMode="auto">
              <a:xfrm>
                <a:off x="-1251825" y="5626094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 bwMode="auto">
              <a:xfrm>
                <a:off x="-1251825" y="5154139"/>
                <a:ext cx="972000" cy="284045"/>
              </a:xfrm>
              <a:prstGeom prst="ellipse">
                <a:avLst/>
              </a:prstGeom>
              <a:grpFill/>
              <a:ln w="6350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 latinLnBrk="0">
                  <a:lnSpc>
                    <a:spcPct val="8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900" b="1" dirty="0">
                    <a:latin typeface="+mn-ea"/>
                  </a:rPr>
                  <a:t>분석</a:t>
                </a:r>
                <a:endParaRPr lang="en-US" altLang="ko-KR" sz="900" b="1" dirty="0">
                  <a:latin typeface="+mn-ea"/>
                </a:endParaRPr>
              </a:p>
              <a:p>
                <a:pPr algn="ctr" latinLnBrk="0">
                  <a:lnSpc>
                    <a:spcPct val="8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r>
                  <a:rPr lang="ko-KR" altLang="en-US" sz="900" b="1" dirty="0">
                    <a:latin typeface="+mn-ea"/>
                  </a:rPr>
                  <a:t>결과</a:t>
                </a:r>
                <a:r>
                  <a:rPr lang="en-US" altLang="ko-KR" sz="900" b="1" dirty="0">
                    <a:latin typeface="+mn-ea"/>
                  </a:rPr>
                  <a:t>DB</a:t>
                </a:r>
                <a:endParaRPr lang="ko-KR" altLang="en-US" sz="900" b="1" dirty="0">
                  <a:latin typeface="+mn-ea"/>
                </a:endParaRPr>
              </a:p>
            </p:txBody>
          </p:sp>
          <p:sp>
            <p:nvSpPr>
              <p:cNvPr id="65" name="원통 64"/>
              <p:cNvSpPr/>
              <p:nvPr/>
            </p:nvSpPr>
            <p:spPr bwMode="auto">
              <a:xfrm>
                <a:off x="-1122415" y="5426885"/>
                <a:ext cx="706909" cy="222921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 dirty="0">
                    <a:latin typeface="+mn-ea"/>
                  </a:rPr>
                  <a:t>결과데이터</a:t>
                </a:r>
              </a:p>
            </p:txBody>
          </p:sp>
          <p:sp>
            <p:nvSpPr>
              <p:cNvPr id="66" name="원통 65"/>
              <p:cNvSpPr/>
              <p:nvPr/>
            </p:nvSpPr>
            <p:spPr bwMode="auto">
              <a:xfrm>
                <a:off x="-1122415" y="5699400"/>
                <a:ext cx="706909" cy="180000"/>
              </a:xfrm>
              <a:prstGeom prst="ca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lIns="0" rIns="0" anchor="ctr"/>
              <a:lstStyle/>
              <a:p>
                <a:pPr algn="ctr" latinLnBrk="0">
                  <a:spcBef>
                    <a:spcPts val="200"/>
                  </a:spcBef>
                  <a:spcAft>
                    <a:spcPts val="200"/>
                  </a:spcAft>
                  <a:defRPr/>
                </a:pPr>
                <a:r>
                  <a:rPr lang="ko-KR" altLang="en-US" sz="800" b="1" dirty="0">
                    <a:latin typeface="+mn-ea"/>
                  </a:rPr>
                  <a:t>결과데이터</a:t>
                </a:r>
              </a:p>
            </p:txBody>
          </p:sp>
        </p:grpSp>
        <p:sp>
          <p:nvSpPr>
            <p:cNvPr id="34" name="원통 33"/>
            <p:cNvSpPr/>
            <p:nvPr/>
          </p:nvSpPr>
          <p:spPr bwMode="auto">
            <a:xfrm>
              <a:off x="308475" y="1841750"/>
              <a:ext cx="798490" cy="511089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en-US" altLang="ko-KR" sz="1000" b="1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35" name="원통 34"/>
            <p:cNvSpPr/>
            <p:nvPr/>
          </p:nvSpPr>
          <p:spPr bwMode="auto">
            <a:xfrm>
              <a:off x="308475" y="2514737"/>
              <a:ext cx="798490" cy="511089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en-US" altLang="ko-KR" sz="1000" b="1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36" name="오른쪽 화살표 35"/>
            <p:cNvSpPr/>
            <p:nvPr/>
          </p:nvSpPr>
          <p:spPr bwMode="auto">
            <a:xfrm>
              <a:off x="1546690" y="2852818"/>
              <a:ext cx="479411" cy="266655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anchor="ctr"/>
            <a:lstStyle/>
            <a:p>
              <a:pPr algn="ctr" latinLnBrk="0">
                <a:defRPr/>
              </a:pP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7" name="오른쪽 화살표 36"/>
            <p:cNvSpPr/>
            <p:nvPr/>
          </p:nvSpPr>
          <p:spPr bwMode="auto">
            <a:xfrm>
              <a:off x="1537165" y="3927374"/>
              <a:ext cx="479411" cy="268243"/>
            </a:xfrm>
            <a:prstGeom prst="rightArrow">
              <a:avLst/>
            </a:prstGeom>
            <a:solidFill>
              <a:srgbClr val="DDDDDD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" rIns="0" anchor="ctr"/>
            <a:lstStyle/>
            <a:p>
              <a:pPr algn="ctr" latinLnBrk="0">
                <a:defRPr/>
              </a:pP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8" name="원통 37"/>
            <p:cNvSpPr/>
            <p:nvPr/>
          </p:nvSpPr>
          <p:spPr bwMode="auto">
            <a:xfrm>
              <a:off x="303713" y="3195660"/>
              <a:ext cx="798489" cy="512676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en-US" altLang="ko-KR" sz="1000" b="1">
                  <a:solidFill>
                    <a:schemeClr val="tx2"/>
                  </a:solidFill>
                  <a:latin typeface="+mn-ea"/>
                </a:rPr>
                <a:t>DB</a:t>
              </a:r>
              <a:endParaRPr lang="ko-KR" altLang="en-US" sz="10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2195959" y="4611471"/>
              <a:ext cx="7191169" cy="31427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  <a:latin typeface="+mn-ea"/>
                </a:rPr>
                <a:t>빅데이터</a:t>
              </a:r>
              <a:r>
                <a:rPr lang="ko-KR" altLang="en-US" sz="1400" b="1" dirty="0">
                  <a:solidFill>
                    <a:schemeClr val="tx1"/>
                  </a:solidFill>
                  <a:latin typeface="+mn-ea"/>
                </a:rPr>
                <a:t>  </a:t>
              </a: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수집 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 bwMode="auto">
            <a:xfrm>
              <a:off x="1208562" y="2421091"/>
              <a:ext cx="192081" cy="833296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algn="ctr">
              <a:solidFill>
                <a:schemeClr val="bg2">
                  <a:lumMod val="50000"/>
                </a:schemeClr>
              </a:solidFill>
              <a:prstDash val="sysDash"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800" dirty="0">
                  <a:latin typeface="+mn-ea"/>
                </a:rPr>
                <a:t>AP</a:t>
              </a:r>
            </a:p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800" dirty="0">
                  <a:latin typeface="+mn-ea"/>
                </a:rPr>
                <a:t>I</a:t>
              </a:r>
            </a:p>
          </p:txBody>
        </p:sp>
        <p:sp>
          <p:nvSpPr>
            <p:cNvPr id="41" name="모서리가 둥근 직사각형 40"/>
            <p:cNvSpPr/>
            <p:nvPr/>
          </p:nvSpPr>
          <p:spPr bwMode="auto">
            <a:xfrm>
              <a:off x="1199038" y="4416241"/>
              <a:ext cx="225419" cy="741238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algn="ctr">
              <a:solidFill>
                <a:schemeClr val="bg2">
                  <a:lumMod val="50000"/>
                </a:schemeClr>
              </a:solidFill>
              <a:prstDash val="sysDash"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800" dirty="0">
                  <a:latin typeface="+mn-ea"/>
                </a:rPr>
                <a:t>A</a:t>
              </a:r>
            </a:p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800" dirty="0">
                  <a:latin typeface="+mn-ea"/>
                </a:rPr>
                <a:t>gent</a:t>
              </a: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4075505" y="5678092"/>
              <a:ext cx="746104" cy="309510"/>
            </a:xfrm>
            <a:prstGeom prst="rect">
              <a:avLst/>
            </a:prstGeom>
            <a:solidFill>
              <a:srgbClr val="D7D7D7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 b="1" dirty="0">
                  <a:latin typeface="+mn-ea"/>
                </a:rPr>
                <a:t>N/W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4902568" y="5678092"/>
              <a:ext cx="820714" cy="309510"/>
            </a:xfrm>
            <a:prstGeom prst="rect">
              <a:avLst/>
            </a:prstGeom>
            <a:solidFill>
              <a:srgbClr val="D7D7D7"/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1000" b="1" dirty="0">
                  <a:latin typeface="+mn-ea"/>
                </a:rPr>
                <a:t>S/W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 bwMode="auto">
            <a:xfrm>
              <a:off x="3943746" y="2781392"/>
              <a:ext cx="706418" cy="3047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36000" tIns="54000" rIns="36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900">
                  <a:latin typeface="+mn-ea"/>
                </a:rPr>
                <a:t>SNA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45" name="순서도: 다중 문서 44"/>
            <p:cNvSpPr/>
            <p:nvPr/>
          </p:nvSpPr>
          <p:spPr bwMode="auto">
            <a:xfrm>
              <a:off x="343399" y="4113080"/>
              <a:ext cx="763566" cy="655526"/>
            </a:xfrm>
            <a:prstGeom prst="flowChartMultidocumen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</a:rPr>
                <a:t>파일</a:t>
              </a: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6" name="순서도: 다중 문서 45"/>
            <p:cNvSpPr/>
            <p:nvPr/>
          </p:nvSpPr>
          <p:spPr bwMode="auto">
            <a:xfrm>
              <a:off x="360862" y="4916220"/>
              <a:ext cx="761978" cy="655526"/>
            </a:xfrm>
            <a:prstGeom prst="flowChartMultidocument">
              <a:avLst/>
            </a:prstGeom>
            <a:solidFill>
              <a:schemeClr val="tx2">
                <a:lumMod val="20000"/>
                <a:lumOff val="8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1000">
                  <a:solidFill>
                    <a:srgbClr val="000000"/>
                  </a:solidFill>
                  <a:latin typeface="맑은 고딕"/>
                </a:rPr>
                <a:t>로그</a:t>
              </a: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7034520" y="5652696"/>
              <a:ext cx="1090581" cy="36506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b="1">
                  <a:solidFill>
                    <a:schemeClr val="tx1"/>
                  </a:solidFill>
                  <a:latin typeface="+mn-ea"/>
                </a:rPr>
                <a:t>클라우드</a:t>
              </a:r>
              <a:endParaRPr lang="en-US" altLang="ko-KR" sz="1000" b="1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00" b="1">
                  <a:solidFill>
                    <a:schemeClr val="tx1"/>
                  </a:solidFill>
                  <a:latin typeface="+mn-ea"/>
                </a:rPr>
                <a:t>오픈스택</a:t>
              </a: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8266385" y="5654283"/>
              <a:ext cx="1050895" cy="36506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b="1">
                  <a:solidFill>
                    <a:schemeClr val="tx1"/>
                  </a:solidFill>
                  <a:latin typeface="+mn-ea"/>
                </a:rPr>
                <a:t>클러스터</a:t>
              </a:r>
              <a:endParaRPr lang="en-US" altLang="ko-KR" sz="1000" b="1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ko-KR" altLang="en-US" sz="1000" b="1">
                  <a:solidFill>
                    <a:schemeClr val="tx1"/>
                  </a:solidFill>
                  <a:latin typeface="+mn-ea"/>
                </a:rPr>
                <a:t>매니저</a:t>
              </a: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(CDH)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7045632" y="5017803"/>
              <a:ext cx="1092169" cy="19840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Flume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277497" y="5019390"/>
              <a:ext cx="1052483" cy="19999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Sqoop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045632" y="3967055"/>
              <a:ext cx="1092169" cy="21903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HDFS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8277497" y="3968642"/>
              <a:ext cx="1052483" cy="21903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MapReduce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7034520" y="3643260"/>
              <a:ext cx="1090581" cy="22062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Tajo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8266385" y="3646434"/>
              <a:ext cx="1050895" cy="21903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Hive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7580605" y="4294025"/>
              <a:ext cx="1090581" cy="21903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YARN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7040870" y="2871865"/>
              <a:ext cx="1090581" cy="21903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b="1">
                  <a:solidFill>
                    <a:schemeClr val="tx1"/>
                  </a:solidFill>
                  <a:latin typeface="+mn-ea"/>
                </a:rPr>
                <a:t>하둡</a:t>
              </a: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(Pig </a:t>
              </a:r>
              <a:r>
                <a:rPr lang="ko-KR" altLang="en-US" sz="1000" b="1">
                  <a:solidFill>
                    <a:schemeClr val="tx1"/>
                  </a:solidFill>
                  <a:latin typeface="+mn-ea"/>
                </a:rPr>
                <a:t>등</a:t>
              </a: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8272735" y="2873451"/>
              <a:ext cx="1050895" cy="21903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Mahout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7029757" y="2549656"/>
              <a:ext cx="1090582" cy="21903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R,RHadoop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8261622" y="2551244"/>
              <a:ext cx="1050895" cy="21903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S4, Storm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7045632" y="1646521"/>
              <a:ext cx="1074707" cy="36506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b="1">
                  <a:solidFill>
                    <a:schemeClr val="tx1"/>
                  </a:solidFill>
                  <a:latin typeface="+mn-ea"/>
                </a:rPr>
                <a:t>웹</a:t>
              </a: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000" b="1">
                  <a:solidFill>
                    <a:schemeClr val="tx1"/>
                  </a:solidFill>
                  <a:latin typeface="+mn-ea"/>
                </a:rPr>
                <a:t>모바일 </a:t>
              </a: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WAS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8280672" y="1646521"/>
              <a:ext cx="1076294" cy="36506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chemeClr val="tx1"/>
                  </a:solidFill>
                  <a:latin typeface="+mn-ea"/>
                </a:rPr>
                <a:t>D3.js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연계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수집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Layer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TextBox 91"/>
          <p:cNvSpPr txBox="1"/>
          <p:nvPr/>
        </p:nvSpPr>
        <p:spPr>
          <a:xfrm>
            <a:off x="8210550" y="1623095"/>
            <a:ext cx="1230313" cy="180181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46800" r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50" b="1" dirty="0" smtClean="0">
                <a:solidFill>
                  <a:srgbClr val="363636"/>
                </a:solidFill>
              </a:rPr>
              <a:t>분산파일시스템</a:t>
            </a: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ko-KR" sz="1050" b="1" dirty="0" err="1" smtClean="0">
                <a:solidFill>
                  <a:srgbClr val="363636"/>
                </a:solidFill>
              </a:rPr>
              <a:t>NoSQL</a:t>
            </a:r>
            <a:endParaRPr lang="ko-KR" altLang="en-US" sz="1050" b="1" dirty="0" smtClean="0">
              <a:solidFill>
                <a:srgbClr val="363636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5826125" y="1659607"/>
            <a:ext cx="1898650" cy="2795588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 smtClean="0">
                <a:solidFill>
                  <a:srgbClr val="000000"/>
                </a:solidFill>
              </a:rPr>
              <a:t>수집 시스템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271463" y="908720"/>
            <a:ext cx="186055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데이터 소스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2225675" y="908720"/>
            <a:ext cx="1300163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데이터 제공 채널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606800" y="908720"/>
            <a:ext cx="1636713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네트워크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8029575" y="908720"/>
            <a:ext cx="1603375" cy="3270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err="1" smtClean="0">
                <a:solidFill>
                  <a:srgbClr val="000000"/>
                </a:solidFill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 저장소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gray">
          <a:xfrm>
            <a:off x="5329238" y="908720"/>
            <a:ext cx="2624137" cy="3270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연계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수집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2" name="순서도: 자기 디스크 11"/>
          <p:cNvSpPr/>
          <p:nvPr/>
        </p:nvSpPr>
        <p:spPr bwMode="auto">
          <a:xfrm>
            <a:off x="463550" y="1442120"/>
            <a:ext cx="676275" cy="5334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13" name="순서도: 자기 디스크 12"/>
          <p:cNvSpPr/>
          <p:nvPr/>
        </p:nvSpPr>
        <p:spPr bwMode="auto">
          <a:xfrm>
            <a:off x="469900" y="2026320"/>
            <a:ext cx="677863" cy="53498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14" name="순서도: 자기 디스크 13"/>
          <p:cNvSpPr/>
          <p:nvPr/>
        </p:nvSpPr>
        <p:spPr bwMode="auto">
          <a:xfrm>
            <a:off x="473075" y="2631157"/>
            <a:ext cx="677863" cy="53498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15" name="순서도: 다중 문서 14"/>
          <p:cNvSpPr/>
          <p:nvPr/>
        </p:nvSpPr>
        <p:spPr bwMode="auto">
          <a:xfrm>
            <a:off x="446088" y="4579020"/>
            <a:ext cx="704850" cy="655637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>
                <a:solidFill>
                  <a:srgbClr val="000000"/>
                </a:solidFill>
              </a:rPr>
              <a:t>비정형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</a:rPr>
              <a:t>(File)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6" name="순서도: 다중 문서 15"/>
          <p:cNvSpPr/>
          <p:nvPr/>
        </p:nvSpPr>
        <p:spPr bwMode="auto">
          <a:xfrm>
            <a:off x="434975" y="5293395"/>
            <a:ext cx="703263" cy="655637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</a:rPr>
              <a:t>Excel</a:t>
            </a: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</a:rPr>
              <a:t>File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1362075" y="1442120"/>
            <a:ext cx="1247775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</a:rPr>
              <a:t>데이터센터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1350963" y="1831057"/>
            <a:ext cx="1247775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</a:rPr>
              <a:t>데이터센터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gray">
          <a:xfrm>
            <a:off x="1350963" y="2312070"/>
            <a:ext cx="1247775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</a:rPr>
              <a:t>그룹사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gray">
          <a:xfrm>
            <a:off x="2800350" y="1442120"/>
            <a:ext cx="573088" cy="7223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BDFA">
                    <a:lumMod val="50000"/>
                  </a:srgbClr>
                </a:solidFill>
              </a:rPr>
              <a:t>기관</a:t>
            </a:r>
            <a:endParaRPr lang="en-US" altLang="ko-KR" sz="1000" b="1" dirty="0" smtClean="0">
              <a:solidFill>
                <a:srgbClr val="00BDFA">
                  <a:lumMod val="50000"/>
                </a:srgbClr>
              </a:solidFill>
            </a:endParaRPr>
          </a:p>
          <a:p>
            <a:pPr algn="ctr">
              <a:defRPr/>
            </a:pPr>
            <a:r>
              <a:rPr lang="ko-KR" altLang="en-US" sz="1000" b="1" dirty="0" smtClean="0">
                <a:solidFill>
                  <a:srgbClr val="00BDFA">
                    <a:lumMod val="50000"/>
                  </a:srgbClr>
                </a:solidFill>
              </a:rPr>
              <a:t>제공</a:t>
            </a:r>
            <a:endParaRPr lang="en-US" altLang="ko-KR" sz="1000" b="1" dirty="0" smtClean="0">
              <a:solidFill>
                <a:srgbClr val="00BDFA">
                  <a:lumMod val="50000"/>
                </a:srgbClr>
              </a:solidFill>
            </a:endParaRPr>
          </a:p>
          <a:p>
            <a:pPr algn="ctr">
              <a:defRPr/>
            </a:pPr>
            <a:r>
              <a:rPr lang="en-US" altLang="ko-KR" sz="1000" b="1" dirty="0" smtClean="0">
                <a:solidFill>
                  <a:srgbClr val="00BDFA">
                    <a:lumMod val="50000"/>
                  </a:srgbClr>
                </a:solidFill>
              </a:rPr>
              <a:t>API</a:t>
            </a:r>
            <a:endParaRPr lang="ko-KR" altLang="en-US" sz="1000" b="1" dirty="0">
              <a:solidFill>
                <a:srgbClr val="00BDFA">
                  <a:lumMod val="50000"/>
                </a:srgbClr>
              </a:solidFill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gray">
          <a:xfrm>
            <a:off x="2800350" y="2308895"/>
            <a:ext cx="573088" cy="7223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>
                <a:solidFill>
                  <a:srgbClr val="00BDFA">
                    <a:lumMod val="50000"/>
                  </a:srgbClr>
                </a:solidFill>
              </a:rPr>
              <a:t>OPEN</a:t>
            </a:r>
          </a:p>
          <a:p>
            <a:pPr algn="ctr">
              <a:defRPr/>
            </a:pPr>
            <a:r>
              <a:rPr lang="en-US" altLang="ko-KR" sz="1000" b="1" dirty="0">
                <a:solidFill>
                  <a:srgbClr val="00BDFA">
                    <a:lumMod val="50000"/>
                  </a:srgbClr>
                </a:solidFill>
              </a:rPr>
              <a:t>API</a:t>
            </a:r>
            <a:endParaRPr lang="ko-KR" altLang="en-US" sz="1000" b="1" dirty="0">
              <a:solidFill>
                <a:srgbClr val="00BDFA">
                  <a:lumMod val="50000"/>
                </a:srgbClr>
              </a:solidFill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gray">
          <a:xfrm>
            <a:off x="1350963" y="2699420"/>
            <a:ext cx="1247775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</a:rPr>
              <a:t>그룹사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23" name="순서도: 자기 디스크 22"/>
          <p:cNvSpPr/>
          <p:nvPr/>
        </p:nvSpPr>
        <p:spPr bwMode="auto">
          <a:xfrm>
            <a:off x="473075" y="3243932"/>
            <a:ext cx="677863" cy="5334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gray">
          <a:xfrm>
            <a:off x="1350963" y="3180432"/>
            <a:ext cx="1247775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</a:rPr>
              <a:t>데이터센터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gray">
          <a:xfrm>
            <a:off x="1350963" y="3550320"/>
            <a:ext cx="1247775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</a:rPr>
              <a:t>그룹사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gray">
          <a:xfrm>
            <a:off x="1350963" y="3924970"/>
            <a:ext cx="1247775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</a:rPr>
              <a:t>고객사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27" name="AutoShape 53"/>
          <p:cNvSpPr>
            <a:spLocks noChangeArrowheads="1"/>
          </p:cNvSpPr>
          <p:nvPr/>
        </p:nvSpPr>
        <p:spPr bwMode="auto">
          <a:xfrm>
            <a:off x="2322513" y="3180432"/>
            <a:ext cx="1050925" cy="1065213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  <a:ex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DB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접속 등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수집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AGENT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순서도: 자기 디스크 27"/>
          <p:cNvSpPr/>
          <p:nvPr/>
        </p:nvSpPr>
        <p:spPr bwMode="auto">
          <a:xfrm>
            <a:off x="473075" y="3821782"/>
            <a:ext cx="677863" cy="53498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gray">
          <a:xfrm>
            <a:off x="1350963" y="4653632"/>
            <a:ext cx="1247775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</a:rPr>
              <a:t>관리 </a:t>
            </a:r>
            <a:r>
              <a:rPr lang="en-US" altLang="ko-KR" sz="1000" b="1" smtClean="0">
                <a:solidFill>
                  <a:srgbClr val="000000"/>
                </a:solidFill>
              </a:rPr>
              <a:t>PC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gray">
          <a:xfrm>
            <a:off x="1350963" y="5023520"/>
            <a:ext cx="1247775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smtClean="0">
                <a:solidFill>
                  <a:srgbClr val="000000"/>
                </a:solidFill>
              </a:rPr>
              <a:t>WEB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gray">
          <a:xfrm>
            <a:off x="1350963" y="5398170"/>
            <a:ext cx="1247775" cy="3349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smtClean="0">
                <a:solidFill>
                  <a:srgbClr val="000000"/>
                </a:solidFill>
              </a:rPr>
              <a:t>SNS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32" name="AutoShape 53"/>
          <p:cNvSpPr>
            <a:spLocks noChangeArrowheads="1"/>
          </p:cNvSpPr>
          <p:nvPr/>
        </p:nvSpPr>
        <p:spPr bwMode="auto">
          <a:xfrm>
            <a:off x="2343150" y="4650457"/>
            <a:ext cx="1030288" cy="1065213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  <a:ex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SFTP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등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수집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AGENT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수동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사람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3946525" y="2246982"/>
            <a:ext cx="1220788" cy="6016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 smtClean="0">
                <a:solidFill>
                  <a:srgbClr val="363636"/>
                </a:solidFill>
              </a:rPr>
              <a:t>내부망</a:t>
            </a:r>
            <a:endParaRPr lang="ko-KR" altLang="en-US" sz="1000" b="1" dirty="0" smtClean="0">
              <a:solidFill>
                <a:srgbClr val="363636"/>
              </a:solidFill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3946525" y="3083595"/>
            <a:ext cx="1220788" cy="6016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 dirty="0" smtClean="0">
                <a:solidFill>
                  <a:srgbClr val="363636"/>
                </a:solidFill>
              </a:rPr>
              <a:t>전용선</a:t>
            </a:r>
          </a:p>
        </p:txBody>
      </p:sp>
      <p:sp>
        <p:nvSpPr>
          <p:cNvPr id="35" name="타원 34"/>
          <p:cNvSpPr/>
          <p:nvPr/>
        </p:nvSpPr>
        <p:spPr bwMode="auto">
          <a:xfrm>
            <a:off x="3946525" y="3940845"/>
            <a:ext cx="1220788" cy="6016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 dirty="0" smtClean="0">
                <a:solidFill>
                  <a:srgbClr val="363636"/>
                </a:solidFill>
              </a:rPr>
              <a:t>인터넷</a:t>
            </a:r>
          </a:p>
        </p:txBody>
      </p:sp>
      <p:cxnSp>
        <p:nvCxnSpPr>
          <p:cNvPr id="36" name="직선 화살표 연결선 35"/>
          <p:cNvCxnSpPr>
            <a:stCxn id="20" idx="3"/>
            <a:endCxn id="33" idx="1"/>
          </p:cNvCxnSpPr>
          <p:nvPr/>
        </p:nvCxnSpPr>
        <p:spPr bwMode="auto">
          <a:xfrm>
            <a:off x="3373438" y="1802482"/>
            <a:ext cx="750887" cy="533400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직선 화살표 연결선 36"/>
          <p:cNvCxnSpPr>
            <a:endCxn id="34" idx="1"/>
          </p:cNvCxnSpPr>
          <p:nvPr/>
        </p:nvCxnSpPr>
        <p:spPr bwMode="auto">
          <a:xfrm rot="16200000" flipH="1">
            <a:off x="3078163" y="2126332"/>
            <a:ext cx="1341438" cy="750887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직선 화살표 연결선 37"/>
          <p:cNvCxnSpPr>
            <a:endCxn id="35" idx="1"/>
          </p:cNvCxnSpPr>
          <p:nvPr/>
        </p:nvCxnSpPr>
        <p:spPr bwMode="auto">
          <a:xfrm rot="16200000" flipH="1">
            <a:off x="3083719" y="2989139"/>
            <a:ext cx="1330325" cy="750887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직선 화살표 연결선 38"/>
          <p:cNvCxnSpPr>
            <a:stCxn id="27" idx="3"/>
            <a:endCxn id="33" idx="3"/>
          </p:cNvCxnSpPr>
          <p:nvPr/>
        </p:nvCxnSpPr>
        <p:spPr bwMode="auto">
          <a:xfrm flipV="1">
            <a:off x="3373438" y="2761332"/>
            <a:ext cx="750887" cy="952500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직선 화살표 연결선 39"/>
          <p:cNvCxnSpPr/>
          <p:nvPr/>
        </p:nvCxnSpPr>
        <p:spPr bwMode="auto">
          <a:xfrm flipV="1">
            <a:off x="3298825" y="4356770"/>
            <a:ext cx="2822575" cy="1041400"/>
          </a:xfrm>
          <a:prstGeom prst="straightConnector1">
            <a:avLst/>
          </a:prstGeom>
          <a:solidFill>
            <a:srgbClr val="FBB779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직선 화살표 연결선 40"/>
          <p:cNvCxnSpPr>
            <a:endCxn id="34" idx="3"/>
          </p:cNvCxnSpPr>
          <p:nvPr/>
        </p:nvCxnSpPr>
        <p:spPr bwMode="auto">
          <a:xfrm rot="5400000" flipH="1" flipV="1">
            <a:off x="3036094" y="3935289"/>
            <a:ext cx="1425575" cy="750887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직선 화살표 연결선 41"/>
          <p:cNvCxnSpPr>
            <a:endCxn id="33" idx="3"/>
          </p:cNvCxnSpPr>
          <p:nvPr/>
        </p:nvCxnSpPr>
        <p:spPr bwMode="auto">
          <a:xfrm rot="5400000" flipH="1" flipV="1">
            <a:off x="2713832" y="3420938"/>
            <a:ext cx="2070100" cy="750887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직선 화살표 연결선 42"/>
          <p:cNvCxnSpPr>
            <a:stCxn id="27" idx="3"/>
            <a:endCxn id="35" idx="2"/>
          </p:cNvCxnSpPr>
          <p:nvPr/>
        </p:nvCxnSpPr>
        <p:spPr bwMode="auto">
          <a:xfrm>
            <a:off x="3373438" y="3713832"/>
            <a:ext cx="573087" cy="528638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직선 화살표 연결선 43"/>
          <p:cNvCxnSpPr>
            <a:endCxn id="34" idx="2"/>
          </p:cNvCxnSpPr>
          <p:nvPr/>
        </p:nvCxnSpPr>
        <p:spPr bwMode="auto">
          <a:xfrm flipV="1">
            <a:off x="3373438" y="3385220"/>
            <a:ext cx="573087" cy="32861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정육면체 44"/>
          <p:cNvSpPr/>
          <p:nvPr/>
        </p:nvSpPr>
        <p:spPr bwMode="auto">
          <a:xfrm>
            <a:off x="8524875" y="1845345"/>
            <a:ext cx="257175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gray">
          <a:xfrm>
            <a:off x="6024563" y="2050132"/>
            <a:ext cx="1547812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데이터 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Flow 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제어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47" name="Rectangle 5"/>
          <p:cNvSpPr>
            <a:spLocks noChangeArrowheads="1"/>
          </p:cNvSpPr>
          <p:nvPr/>
        </p:nvSpPr>
        <p:spPr bwMode="gray">
          <a:xfrm>
            <a:off x="6024563" y="2410495"/>
            <a:ext cx="1547812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전달 보장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48" name="Rectangle 5"/>
          <p:cNvSpPr>
            <a:spLocks noChangeArrowheads="1"/>
          </p:cNvSpPr>
          <p:nvPr/>
        </p:nvSpPr>
        <p:spPr bwMode="gray">
          <a:xfrm>
            <a:off x="6021388" y="2770857"/>
            <a:ext cx="1547812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프로토콜 변환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gray">
          <a:xfrm>
            <a:off x="6024563" y="3120107"/>
            <a:ext cx="1547812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트랜잭션 관리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gray">
          <a:xfrm>
            <a:off x="6021388" y="3480470"/>
            <a:ext cx="1547812" cy="3127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인증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보안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5826125" y="4906045"/>
            <a:ext cx="1898650" cy="1006475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 smtClean="0">
                <a:solidFill>
                  <a:srgbClr val="000000"/>
                </a:solidFill>
              </a:rPr>
              <a:t>데이터 연계</a:t>
            </a:r>
            <a:r>
              <a:rPr lang="en-US" altLang="ko-KR" sz="1050" b="1" dirty="0" smtClean="0">
                <a:solidFill>
                  <a:srgbClr val="000000"/>
                </a:solidFill>
              </a:rPr>
              <a:t>/</a:t>
            </a:r>
            <a:r>
              <a:rPr lang="ko-KR" altLang="en-US" sz="1050" b="1" dirty="0" smtClean="0">
                <a:solidFill>
                  <a:srgbClr val="000000"/>
                </a:solidFill>
              </a:rPr>
              <a:t>수집</a:t>
            </a:r>
            <a:endParaRPr lang="en-US" altLang="ko-KR" sz="1050" b="1" dirty="0" smtClean="0">
              <a:solidFill>
                <a:srgbClr val="000000"/>
              </a:solidFill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 smtClean="0">
                <a:solidFill>
                  <a:srgbClr val="000000"/>
                </a:solidFill>
              </a:rPr>
              <a:t>관리시스템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gray">
          <a:xfrm>
            <a:off x="6021388" y="5501357"/>
            <a:ext cx="1547812" cy="3127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통합관리 및 모니터링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53" name="위쪽/아래쪽 화살표 52"/>
          <p:cNvSpPr/>
          <p:nvPr/>
        </p:nvSpPr>
        <p:spPr bwMode="auto">
          <a:xfrm>
            <a:off x="6694488" y="4455195"/>
            <a:ext cx="242887" cy="45085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gray">
          <a:xfrm>
            <a:off x="6024563" y="3977357"/>
            <a:ext cx="1547812" cy="3127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데이터 업로드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수동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)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55" name="정육면체 54"/>
          <p:cNvSpPr/>
          <p:nvPr/>
        </p:nvSpPr>
        <p:spPr bwMode="auto">
          <a:xfrm>
            <a:off x="8683625" y="1996157"/>
            <a:ext cx="258763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56" name="정육면체 55"/>
          <p:cNvSpPr/>
          <p:nvPr/>
        </p:nvSpPr>
        <p:spPr bwMode="auto">
          <a:xfrm>
            <a:off x="8843963" y="2146970"/>
            <a:ext cx="257175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57" name="정육면체 56"/>
          <p:cNvSpPr/>
          <p:nvPr/>
        </p:nvSpPr>
        <p:spPr bwMode="auto">
          <a:xfrm>
            <a:off x="9002713" y="2297782"/>
            <a:ext cx="257175" cy="36671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58" name="정육면체 57"/>
          <p:cNvSpPr/>
          <p:nvPr/>
        </p:nvSpPr>
        <p:spPr bwMode="auto">
          <a:xfrm>
            <a:off x="8439150" y="2367632"/>
            <a:ext cx="258763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59" name="정육면체 58"/>
          <p:cNvSpPr/>
          <p:nvPr/>
        </p:nvSpPr>
        <p:spPr bwMode="auto">
          <a:xfrm>
            <a:off x="8597900" y="2518445"/>
            <a:ext cx="258763" cy="366712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60" name="정육면체 59"/>
          <p:cNvSpPr/>
          <p:nvPr/>
        </p:nvSpPr>
        <p:spPr bwMode="auto">
          <a:xfrm>
            <a:off x="8758238" y="2669257"/>
            <a:ext cx="257175" cy="36671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61" name="정육면체 60"/>
          <p:cNvSpPr/>
          <p:nvPr/>
        </p:nvSpPr>
        <p:spPr bwMode="auto">
          <a:xfrm>
            <a:off x="8916988" y="2818482"/>
            <a:ext cx="258762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62" name="순서도: 자기 디스크 61"/>
          <p:cNvSpPr/>
          <p:nvPr/>
        </p:nvSpPr>
        <p:spPr bwMode="auto">
          <a:xfrm>
            <a:off x="8480425" y="3785270"/>
            <a:ext cx="763588" cy="720725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RDBMS</a:t>
            </a:r>
            <a:endParaRPr lang="ko-KR" altLang="en-US" sz="1000" b="1" dirty="0"/>
          </a:p>
        </p:txBody>
      </p:sp>
      <p:sp>
        <p:nvSpPr>
          <p:cNvPr id="63" name="순서도: 자기 디스크 62"/>
          <p:cNvSpPr/>
          <p:nvPr/>
        </p:nvSpPr>
        <p:spPr bwMode="auto">
          <a:xfrm>
            <a:off x="8510588" y="4761582"/>
            <a:ext cx="762000" cy="82708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Data</a:t>
            </a:r>
          </a:p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Warehouse</a:t>
            </a:r>
            <a:endParaRPr lang="ko-KR" altLang="en-US" sz="1000" b="1" dirty="0"/>
          </a:p>
        </p:txBody>
      </p:sp>
      <p:cxnSp>
        <p:nvCxnSpPr>
          <p:cNvPr id="64" name="직선 화살표 연결선 63"/>
          <p:cNvCxnSpPr/>
          <p:nvPr/>
        </p:nvCxnSpPr>
        <p:spPr bwMode="auto">
          <a:xfrm>
            <a:off x="5221288" y="2740695"/>
            <a:ext cx="2732087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직선 화살표 연결선 64"/>
          <p:cNvCxnSpPr/>
          <p:nvPr/>
        </p:nvCxnSpPr>
        <p:spPr bwMode="auto">
          <a:xfrm>
            <a:off x="5221288" y="3064545"/>
            <a:ext cx="2732087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직선 화살표 연결선 65"/>
          <p:cNvCxnSpPr/>
          <p:nvPr/>
        </p:nvCxnSpPr>
        <p:spPr bwMode="auto">
          <a:xfrm>
            <a:off x="5221288" y="2380332"/>
            <a:ext cx="2732087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직선 화살표 연결선 66"/>
          <p:cNvCxnSpPr/>
          <p:nvPr/>
        </p:nvCxnSpPr>
        <p:spPr bwMode="auto">
          <a:xfrm>
            <a:off x="5259388" y="4326607"/>
            <a:ext cx="2732087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직선 화살표 연결선 67"/>
          <p:cNvCxnSpPr/>
          <p:nvPr/>
        </p:nvCxnSpPr>
        <p:spPr bwMode="auto">
          <a:xfrm>
            <a:off x="5221288" y="3786857"/>
            <a:ext cx="2732087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직선 화살표 연결선 68"/>
          <p:cNvCxnSpPr>
            <a:stCxn id="32" idx="3"/>
            <a:endCxn id="35" idx="3"/>
          </p:cNvCxnSpPr>
          <p:nvPr/>
        </p:nvCxnSpPr>
        <p:spPr bwMode="auto">
          <a:xfrm flipV="1">
            <a:off x="3373438" y="4455195"/>
            <a:ext cx="750887" cy="72866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4516" name="TextBox 106"/>
          <p:cNvSpPr txBox="1">
            <a:spLocks noChangeArrowheads="1"/>
          </p:cNvSpPr>
          <p:nvPr/>
        </p:nvSpPr>
        <p:spPr bwMode="auto">
          <a:xfrm>
            <a:off x="5165725" y="2127920"/>
            <a:ext cx="955675" cy="28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rIns="468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SFTP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6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Collector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5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ETL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10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10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Sqoop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10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9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9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7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8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File Upload</a:t>
            </a:r>
            <a:endParaRPr lang="ko-KR" altLang="en-US" sz="10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연계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수집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Layer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크롤링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TextBox 62"/>
          <p:cNvSpPr txBox="1"/>
          <p:nvPr/>
        </p:nvSpPr>
        <p:spPr>
          <a:xfrm>
            <a:off x="6099175" y="1632620"/>
            <a:ext cx="1177925" cy="338137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46800" rIns="4680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50" b="1" dirty="0" smtClean="0">
                <a:solidFill>
                  <a:srgbClr val="363636"/>
                </a:solidFill>
              </a:rPr>
              <a:t>분산파일시스템</a:t>
            </a: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ko-KR" sz="1050" b="1" dirty="0" err="1" smtClean="0">
                <a:solidFill>
                  <a:srgbClr val="363636"/>
                </a:solidFill>
              </a:rPr>
              <a:t>NoSQL</a:t>
            </a:r>
            <a:endParaRPr lang="ko-KR" altLang="en-US" sz="1050" b="1" dirty="0" smtClean="0">
              <a:solidFill>
                <a:srgbClr val="363636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4090988" y="1413545"/>
            <a:ext cx="1814512" cy="3087687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 err="1" smtClean="0">
                <a:solidFill>
                  <a:srgbClr val="000000"/>
                </a:solidFill>
              </a:rPr>
              <a:t>웹크롤링</a:t>
            </a:r>
            <a:r>
              <a:rPr lang="ko-KR" altLang="en-US" sz="1050" b="1" dirty="0" smtClean="0">
                <a:solidFill>
                  <a:srgbClr val="000000"/>
                </a:solidFill>
              </a:rPr>
              <a:t> 시스템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284163" y="908720"/>
            <a:ext cx="2117725" cy="338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데이터 소스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2557463" y="908720"/>
            <a:ext cx="1281112" cy="3317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네트워크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6030913" y="908720"/>
            <a:ext cx="1382712" cy="3317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err="1" smtClean="0">
                <a:solidFill>
                  <a:srgbClr val="000000"/>
                </a:solidFill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 저장소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4090988" y="908720"/>
            <a:ext cx="1814512" cy="3317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연계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수집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3030538" y="2124745"/>
            <a:ext cx="768350" cy="21859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 dirty="0" smtClean="0">
                <a:solidFill>
                  <a:srgbClr val="363636"/>
                </a:solidFill>
              </a:rPr>
              <a:t>인터넷</a:t>
            </a:r>
          </a:p>
        </p:txBody>
      </p:sp>
      <p:sp>
        <p:nvSpPr>
          <p:cNvPr id="12" name="정육면체 11"/>
          <p:cNvSpPr/>
          <p:nvPr/>
        </p:nvSpPr>
        <p:spPr bwMode="auto">
          <a:xfrm>
            <a:off x="6399213" y="2064420"/>
            <a:ext cx="247650" cy="373062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4279900" y="3688432"/>
            <a:ext cx="1481138" cy="31908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게시판 </a:t>
            </a:r>
            <a:r>
              <a:rPr lang="ko-KR" altLang="en-US" sz="1000" b="1" dirty="0" err="1" smtClean="0">
                <a:solidFill>
                  <a:srgbClr val="000000"/>
                </a:solidFill>
              </a:rPr>
              <a:t>수집기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76725" y="4053557"/>
            <a:ext cx="1481138" cy="31908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 smtClean="0">
                <a:solidFill>
                  <a:srgbClr val="000000"/>
                </a:solidFill>
              </a:rPr>
              <a:t>SNS </a:t>
            </a:r>
            <a:r>
              <a:rPr lang="ko-KR" altLang="en-US" sz="1000" b="1" dirty="0" err="1" smtClean="0">
                <a:solidFill>
                  <a:srgbClr val="000000"/>
                </a:solidFill>
              </a:rPr>
              <a:t>수집기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4090988" y="4960020"/>
            <a:ext cx="1814512" cy="1165225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 err="1" smtClean="0">
                <a:solidFill>
                  <a:srgbClr val="000000"/>
                </a:solidFill>
              </a:rPr>
              <a:t>웹크롤링</a:t>
            </a:r>
            <a:r>
              <a:rPr lang="ko-KR" altLang="en-US" sz="1050" b="1" dirty="0" smtClean="0">
                <a:solidFill>
                  <a:srgbClr val="000000"/>
                </a:solidFill>
              </a:rPr>
              <a:t> 관리 시스템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4276725" y="5285457"/>
            <a:ext cx="1481138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통합관리 및 모니터링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7" name="위쪽/아래쪽 화살표 16"/>
          <p:cNvSpPr/>
          <p:nvPr/>
        </p:nvSpPr>
        <p:spPr bwMode="auto">
          <a:xfrm>
            <a:off x="4921250" y="4501232"/>
            <a:ext cx="231775" cy="4572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18" name="정육면체 17"/>
          <p:cNvSpPr/>
          <p:nvPr/>
        </p:nvSpPr>
        <p:spPr bwMode="auto">
          <a:xfrm>
            <a:off x="6551613" y="2216820"/>
            <a:ext cx="247650" cy="373062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19" name="정육면체 18"/>
          <p:cNvSpPr/>
          <p:nvPr/>
        </p:nvSpPr>
        <p:spPr bwMode="auto">
          <a:xfrm>
            <a:off x="6704013" y="2369220"/>
            <a:ext cx="247650" cy="373062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0" name="정육면체 19"/>
          <p:cNvSpPr/>
          <p:nvPr/>
        </p:nvSpPr>
        <p:spPr bwMode="auto">
          <a:xfrm>
            <a:off x="6856413" y="2521620"/>
            <a:ext cx="247650" cy="373062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1" name="정육면체 20"/>
          <p:cNvSpPr/>
          <p:nvPr/>
        </p:nvSpPr>
        <p:spPr bwMode="auto">
          <a:xfrm>
            <a:off x="6318250" y="2593057"/>
            <a:ext cx="246063" cy="37306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2" name="정육면체 21"/>
          <p:cNvSpPr/>
          <p:nvPr/>
        </p:nvSpPr>
        <p:spPr bwMode="auto">
          <a:xfrm>
            <a:off x="6470650" y="2745457"/>
            <a:ext cx="246063" cy="37306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3" name="정육면체 22"/>
          <p:cNvSpPr/>
          <p:nvPr/>
        </p:nvSpPr>
        <p:spPr bwMode="auto">
          <a:xfrm>
            <a:off x="6623050" y="2897857"/>
            <a:ext cx="246063" cy="37306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4" name="정육면체 23"/>
          <p:cNvSpPr/>
          <p:nvPr/>
        </p:nvSpPr>
        <p:spPr bwMode="auto">
          <a:xfrm>
            <a:off x="6775450" y="3050257"/>
            <a:ext cx="246063" cy="37306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5" name="순서도: 자기 디스크 24"/>
          <p:cNvSpPr/>
          <p:nvPr/>
        </p:nvSpPr>
        <p:spPr bwMode="auto">
          <a:xfrm>
            <a:off x="6351588" y="5269582"/>
            <a:ext cx="647700" cy="54133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Meta DB</a:t>
            </a:r>
            <a:endParaRPr lang="ko-KR" altLang="en-US" sz="1000" b="1" dirty="0"/>
          </a:p>
        </p:txBody>
      </p:sp>
      <p:sp>
        <p:nvSpPr>
          <p:cNvPr id="105496" name="TextBox 63"/>
          <p:cNvSpPr txBox="1">
            <a:spLocks noChangeArrowheads="1"/>
          </p:cNvSpPr>
          <p:nvPr/>
        </p:nvSpPr>
        <p:spPr bwMode="auto">
          <a:xfrm>
            <a:off x="3838575" y="2843882"/>
            <a:ext cx="728663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rIns="468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HTTP</a:t>
            </a:r>
            <a:endParaRPr lang="ko-KR" altLang="en-US" sz="10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54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743745"/>
            <a:ext cx="1116012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5"/>
          <p:cNvSpPr>
            <a:spLocks noChangeArrowheads="1"/>
          </p:cNvSpPr>
          <p:nvPr/>
        </p:nvSpPr>
        <p:spPr bwMode="gray">
          <a:xfrm>
            <a:off x="4278313" y="5660107"/>
            <a:ext cx="1481137" cy="31908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</a:rPr>
              <a:t>수집사이트 및 목록 관리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 bwMode="auto">
          <a:xfrm>
            <a:off x="3798888" y="3094707"/>
            <a:ext cx="2613025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직선 화살표 연결선 29"/>
          <p:cNvCxnSpPr>
            <a:stCxn id="28" idx="3"/>
            <a:endCxn id="25" idx="2"/>
          </p:cNvCxnSpPr>
          <p:nvPr/>
        </p:nvCxnSpPr>
        <p:spPr bwMode="auto">
          <a:xfrm flipV="1">
            <a:off x="5759450" y="5541045"/>
            <a:ext cx="592138" cy="27940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arrow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>
            <a:off x="1966913" y="2186657"/>
            <a:ext cx="1063625" cy="501650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 flipV="1">
            <a:off x="1966913" y="3543970"/>
            <a:ext cx="1063625" cy="22066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화살표 연결선 32"/>
          <p:cNvCxnSpPr/>
          <p:nvPr/>
        </p:nvCxnSpPr>
        <p:spPr bwMode="auto">
          <a:xfrm flipV="1">
            <a:off x="1966913" y="3764632"/>
            <a:ext cx="1063625" cy="608013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직선 화살표 연결선 33"/>
          <p:cNvCxnSpPr/>
          <p:nvPr/>
        </p:nvCxnSpPr>
        <p:spPr bwMode="auto">
          <a:xfrm>
            <a:off x="1966913" y="2688307"/>
            <a:ext cx="1063625" cy="277813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ectangle 5"/>
          <p:cNvSpPr>
            <a:spLocks noChangeArrowheads="1"/>
          </p:cNvSpPr>
          <p:nvPr/>
        </p:nvSpPr>
        <p:spPr bwMode="gray">
          <a:xfrm>
            <a:off x="4279900" y="3329657"/>
            <a:ext cx="1481138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 smtClean="0">
                <a:solidFill>
                  <a:srgbClr val="000000"/>
                </a:solidFill>
              </a:rPr>
              <a:t>WEB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</a:rPr>
              <a:t>수집기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36" name="TextBox 97"/>
          <p:cNvSpPr txBox="1"/>
          <p:nvPr/>
        </p:nvSpPr>
        <p:spPr>
          <a:xfrm>
            <a:off x="7550150" y="908720"/>
            <a:ext cx="2070100" cy="395287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46800" rIns="4680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• </a:t>
            </a:r>
            <a:r>
              <a:rPr lang="ko-KR" altLang="en-US" sz="1050" dirty="0" err="1" smtClean="0"/>
              <a:t>웹데이터를</a:t>
            </a:r>
            <a:r>
              <a:rPr lang="ko-KR" altLang="en-US" sz="1050" dirty="0" smtClean="0"/>
              <a:t> 직접 수집하기 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위해서는 </a:t>
            </a:r>
            <a:r>
              <a:rPr lang="ko-KR" altLang="en-US" sz="1050" dirty="0" err="1" smtClean="0"/>
              <a:t>웹데이터</a:t>
            </a:r>
            <a:r>
              <a:rPr lang="ko-KR" altLang="en-US" sz="1050" dirty="0" smtClean="0"/>
              <a:t> 수집을 위한</a:t>
            </a:r>
          </a:p>
          <a:p>
            <a:pPr>
              <a:defRPr/>
            </a:pPr>
            <a:r>
              <a:rPr lang="ko-KR" altLang="en-US" sz="1050" dirty="0" smtClean="0"/>
              <a:t>  인프라를 별도로 구성해야 함</a:t>
            </a:r>
            <a:endParaRPr lang="en-US" altLang="ko-KR" sz="1050" dirty="0" smtClean="0"/>
          </a:p>
          <a:p>
            <a:pPr>
              <a:defRPr/>
            </a:pPr>
            <a:endParaRPr lang="ko-KR" altLang="en-US" sz="1050" dirty="0" smtClean="0"/>
          </a:p>
          <a:p>
            <a:pPr>
              <a:defRPr/>
            </a:pPr>
            <a:r>
              <a:rPr lang="en-US" altLang="ko-KR" sz="1050" dirty="0" smtClean="0"/>
              <a:t>• </a:t>
            </a:r>
            <a:r>
              <a:rPr lang="ko-KR" altLang="en-US" sz="1050" dirty="0" err="1" smtClean="0"/>
              <a:t>웹데이터</a:t>
            </a:r>
            <a:r>
              <a:rPr lang="ko-KR" altLang="en-US" sz="1050" dirty="0" smtClean="0"/>
              <a:t> 수집을 위한 인프라는</a:t>
            </a:r>
          </a:p>
          <a:p>
            <a:pPr>
              <a:defRPr/>
            </a:pPr>
            <a:r>
              <a:rPr lang="ko-KR" altLang="en-US" sz="1050" dirty="0" smtClean="0"/>
              <a:t>  다중의 수집서버와 수집대상</a:t>
            </a:r>
          </a:p>
          <a:p>
            <a:pPr>
              <a:defRPr/>
            </a:pPr>
            <a:r>
              <a:rPr lang="ko-KR" altLang="en-US" sz="1050" dirty="0" smtClean="0"/>
              <a:t>  웹사이트나 게시판에 대한 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URL</a:t>
            </a:r>
            <a:r>
              <a:rPr lang="ko-KR" altLang="en-US" sz="1050" dirty="0" smtClean="0"/>
              <a:t>목록을 관리하는</a:t>
            </a:r>
          </a:p>
          <a:p>
            <a:pPr>
              <a:defRPr/>
            </a:pPr>
            <a:r>
              <a:rPr lang="en-US" altLang="ko-KR" sz="1050" dirty="0" smtClean="0"/>
              <a:t>  URL</a:t>
            </a:r>
            <a:r>
              <a:rPr lang="ko-KR" altLang="en-US" sz="1050" dirty="0" smtClean="0"/>
              <a:t>목록 </a:t>
            </a:r>
            <a:r>
              <a:rPr lang="en-US" altLang="ko-KR" sz="1050" dirty="0" smtClean="0"/>
              <a:t>DB</a:t>
            </a:r>
            <a:r>
              <a:rPr lang="ko-KR" altLang="en-US" sz="1050" dirty="0" smtClean="0"/>
              <a:t>가 필요함</a:t>
            </a:r>
            <a:endParaRPr lang="en-US" altLang="ko-KR" sz="1050" dirty="0" smtClean="0"/>
          </a:p>
          <a:p>
            <a:pPr>
              <a:defRPr/>
            </a:pP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• </a:t>
            </a:r>
            <a:r>
              <a:rPr lang="ko-KR" altLang="en-US" sz="1050" dirty="0" err="1" smtClean="0"/>
              <a:t>웹데이터</a:t>
            </a:r>
            <a:r>
              <a:rPr lang="ko-KR" altLang="en-US" sz="1050" dirty="0" smtClean="0"/>
              <a:t> 수집체계의 운영관리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시스템은 수집사이트 목록 및 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키워드 목록 등을 관리해야 함</a:t>
            </a:r>
            <a:endParaRPr lang="en-US" altLang="ko-KR" sz="1050" dirty="0" smtClean="0"/>
          </a:p>
          <a:p>
            <a:pPr>
              <a:defRPr/>
            </a:pP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• </a:t>
            </a:r>
            <a:r>
              <a:rPr lang="ko-KR" altLang="en-US" sz="1050" dirty="0" smtClean="0"/>
              <a:t>수집된 데이터는 텍스트 파일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형태로 저장되며 비정형 데이터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정형화 </a:t>
            </a:r>
            <a:r>
              <a:rPr lang="ko-KR" altLang="en-US" sz="1050" dirty="0" err="1" smtClean="0"/>
              <a:t>에플리케이션으로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err="1" smtClean="0"/>
              <a:t>관계형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DB </a:t>
            </a:r>
            <a:r>
              <a:rPr lang="ko-KR" altLang="en-US" sz="1050" dirty="0" smtClean="0"/>
              <a:t>또는 </a:t>
            </a:r>
            <a:r>
              <a:rPr lang="en-US" altLang="ko-KR" sz="1050" dirty="0" err="1" smtClean="0"/>
              <a:t>NoSQL</a:t>
            </a:r>
            <a:r>
              <a:rPr lang="ko-KR" altLang="en-US" sz="1050" dirty="0" smtClean="0"/>
              <a:t>에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저장됨</a:t>
            </a:r>
            <a:endParaRPr lang="en-US" altLang="ko-KR" sz="1050" dirty="0" smtClean="0"/>
          </a:p>
          <a:p>
            <a:pPr>
              <a:defRPr/>
            </a:pPr>
            <a:endParaRPr lang="ko-KR" altLang="en-US" sz="1050" dirty="0"/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gray">
          <a:xfrm>
            <a:off x="7767638" y="1057945"/>
            <a:ext cx="1687512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b="1" dirty="0" smtClean="0">
                <a:solidFill>
                  <a:srgbClr val="000000"/>
                </a:solidFill>
              </a:rPr>
              <a:t>고려사항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8" name="TextBox 99"/>
          <p:cNvSpPr txBox="1"/>
          <p:nvPr/>
        </p:nvSpPr>
        <p:spPr>
          <a:xfrm>
            <a:off x="284163" y="1413545"/>
            <a:ext cx="1682750" cy="409892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46800" rIns="4680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sz="1050" dirty="0" smtClean="0"/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gray">
          <a:xfrm>
            <a:off x="376238" y="1632620"/>
            <a:ext cx="1482725" cy="319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 smtClean="0">
                <a:solidFill>
                  <a:srgbClr val="000000"/>
                </a:solidFill>
              </a:rPr>
              <a:t>WEB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40" name="순서도: 내부 저장소 39"/>
          <p:cNvSpPr/>
          <p:nvPr/>
        </p:nvSpPr>
        <p:spPr bwMode="auto">
          <a:xfrm>
            <a:off x="444500" y="2064420"/>
            <a:ext cx="642938" cy="373062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네이버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41" name="순서도: 내부 저장소 40"/>
          <p:cNvSpPr/>
          <p:nvPr/>
        </p:nvSpPr>
        <p:spPr bwMode="auto">
          <a:xfrm>
            <a:off x="1160463" y="2061245"/>
            <a:ext cx="641350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smtClean="0">
                <a:latin typeface="+mn-ea"/>
              </a:rPr>
              <a:t>다음</a:t>
            </a:r>
          </a:p>
        </p:txBody>
      </p:sp>
      <p:sp>
        <p:nvSpPr>
          <p:cNvPr id="42" name="순서도: 내부 저장소 41"/>
          <p:cNvSpPr/>
          <p:nvPr/>
        </p:nvSpPr>
        <p:spPr bwMode="auto">
          <a:xfrm>
            <a:off x="439738" y="2513682"/>
            <a:ext cx="642937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네이트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43" name="순서도: 내부 저장소 42"/>
          <p:cNvSpPr/>
          <p:nvPr/>
        </p:nvSpPr>
        <p:spPr bwMode="auto">
          <a:xfrm>
            <a:off x="1155700" y="2510507"/>
            <a:ext cx="641350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구글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44" name="순서도: 내부 저장소 43"/>
          <p:cNvSpPr/>
          <p:nvPr/>
        </p:nvSpPr>
        <p:spPr bwMode="auto">
          <a:xfrm>
            <a:off x="773113" y="2940720"/>
            <a:ext cx="642937" cy="373062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야후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45" name="Rectangle 5"/>
          <p:cNvSpPr>
            <a:spLocks noChangeArrowheads="1"/>
          </p:cNvSpPr>
          <p:nvPr/>
        </p:nvSpPr>
        <p:spPr bwMode="gray">
          <a:xfrm>
            <a:off x="393700" y="3642395"/>
            <a:ext cx="1481138" cy="317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 smtClean="0">
                <a:solidFill>
                  <a:srgbClr val="000000"/>
                </a:solidFill>
              </a:rPr>
              <a:t>SNS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46" name="순서도: 내부 저장소 45"/>
          <p:cNvSpPr/>
          <p:nvPr/>
        </p:nvSpPr>
        <p:spPr bwMode="auto">
          <a:xfrm>
            <a:off x="461963" y="4072607"/>
            <a:ext cx="641350" cy="373063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페이스북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47" name="순서도: 내부 저장소 46"/>
          <p:cNvSpPr/>
          <p:nvPr/>
        </p:nvSpPr>
        <p:spPr bwMode="auto">
          <a:xfrm>
            <a:off x="1176338" y="4069432"/>
            <a:ext cx="642937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트위터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48" name="순서도: 내부 저장소 47"/>
          <p:cNvSpPr/>
          <p:nvPr/>
        </p:nvSpPr>
        <p:spPr bwMode="auto">
          <a:xfrm>
            <a:off x="457200" y="4521870"/>
            <a:ext cx="641350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유투브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49" name="순서도: 내부 저장소 48"/>
          <p:cNvSpPr/>
          <p:nvPr/>
        </p:nvSpPr>
        <p:spPr bwMode="auto">
          <a:xfrm>
            <a:off x="1171575" y="4518695"/>
            <a:ext cx="642938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카카오톡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50" name="순서도: 내부 저장소 49"/>
          <p:cNvSpPr/>
          <p:nvPr/>
        </p:nvSpPr>
        <p:spPr bwMode="auto">
          <a:xfrm>
            <a:off x="790575" y="4948907"/>
            <a:ext cx="641350" cy="373063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smtClean="0">
                <a:latin typeface="+mn-ea"/>
              </a:rPr>
              <a:t>라인</a:t>
            </a: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gray">
          <a:xfrm>
            <a:off x="2246313" y="2880395"/>
            <a:ext cx="547687" cy="7318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>
                <a:solidFill>
                  <a:srgbClr val="00BDFA">
                    <a:lumMod val="50000"/>
                  </a:srgbClr>
                </a:solidFill>
              </a:rPr>
              <a:t>OPEN</a:t>
            </a:r>
          </a:p>
          <a:p>
            <a:pPr algn="ctr">
              <a:defRPr/>
            </a:pPr>
            <a:r>
              <a:rPr lang="en-US" altLang="ko-KR" sz="1000" b="1" dirty="0">
                <a:solidFill>
                  <a:srgbClr val="00BDFA">
                    <a:lumMod val="50000"/>
                  </a:srgbClr>
                </a:solidFill>
              </a:rPr>
              <a:t>API</a:t>
            </a:r>
            <a:endParaRPr lang="ko-KR" altLang="en-US" sz="1000" b="1" dirty="0">
              <a:solidFill>
                <a:srgbClr val="00BDFA">
                  <a:lumMod val="50000"/>
                </a:srgbClr>
              </a:solidFill>
            </a:endParaRPr>
          </a:p>
        </p:txBody>
      </p:sp>
      <p:sp>
        <p:nvSpPr>
          <p:cNvPr id="52" name="순서도: 자기 디스크 51"/>
          <p:cNvSpPr/>
          <p:nvPr/>
        </p:nvSpPr>
        <p:spPr bwMode="auto">
          <a:xfrm>
            <a:off x="6319838" y="3801145"/>
            <a:ext cx="763587" cy="493712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RDBMS</a:t>
            </a:r>
            <a:endParaRPr lang="ko-KR" altLang="en-US" sz="1000" b="1" dirty="0"/>
          </a:p>
        </p:txBody>
      </p:sp>
      <p:sp>
        <p:nvSpPr>
          <p:cNvPr id="53" name="순서도: 자기 디스크 52"/>
          <p:cNvSpPr/>
          <p:nvPr/>
        </p:nvSpPr>
        <p:spPr bwMode="auto">
          <a:xfrm>
            <a:off x="6319838" y="4364707"/>
            <a:ext cx="763587" cy="568325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Data</a:t>
            </a:r>
          </a:p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Warehouse</a:t>
            </a:r>
            <a:endParaRPr lang="ko-KR" altLang="en-US" sz="1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저장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처리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Layer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gray">
          <a:xfrm>
            <a:off x="2582863" y="4265613"/>
            <a:ext cx="2289175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하이브리드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DW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/ SQL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쿼리</a:t>
            </a:r>
            <a:endParaRPr lang="ko-KR" altLang="en-US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582863" y="4583113"/>
            <a:ext cx="2289175" cy="187007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/>
              <a:t>데이터 분석 효율의 극대화 및 </a:t>
            </a:r>
            <a:r>
              <a:rPr lang="en-US" altLang="ko-KR" sz="1000" dirty="0" err="1"/>
              <a:t>NoSQL</a:t>
            </a:r>
            <a:r>
              <a:rPr lang="en-US" altLang="ko-KR" sz="1000" dirty="0"/>
              <a:t> DB</a:t>
            </a:r>
            <a:r>
              <a:rPr lang="ko-KR" altLang="en-US" sz="1000" dirty="0"/>
              <a:t>기반의 분석도구를 활용하기 위하여 </a:t>
            </a:r>
            <a:r>
              <a:rPr lang="en-US" altLang="ko-KR" sz="1000" dirty="0" err="1"/>
              <a:t>NoSQL</a:t>
            </a:r>
            <a:r>
              <a:rPr lang="en-US" altLang="ko-KR" sz="1000" dirty="0"/>
              <a:t> </a:t>
            </a:r>
            <a:r>
              <a:rPr lang="ko-KR" altLang="en-US" sz="1000" dirty="0"/>
              <a:t>데이터를 저장하기 위한 환경 구성</a:t>
            </a:r>
          </a:p>
          <a:p>
            <a:pPr>
              <a:defRPr/>
            </a:pPr>
            <a:r>
              <a:rPr lang="en-US" altLang="ko-KR" sz="1000"/>
              <a:t>• </a:t>
            </a:r>
            <a:r>
              <a:rPr lang="ko-KR" altLang="en-US" sz="1000"/>
              <a:t>데이터 저장 도구는 서로 다르지만 </a:t>
            </a:r>
            <a:r>
              <a:rPr lang="en-US" altLang="ko-KR" sz="1000"/>
              <a:t>SQL </a:t>
            </a:r>
            <a:r>
              <a:rPr lang="ko-KR" altLang="en-US" sz="1000"/>
              <a:t>쿼리를 모두 지원하는 기술이 요구됨</a:t>
            </a:r>
            <a:r>
              <a:rPr lang="en-US" altLang="ko-KR" sz="1000"/>
              <a:t>(</a:t>
            </a:r>
            <a:r>
              <a:rPr lang="ko-KR" altLang="en-US" sz="1000"/>
              <a:t>타조</a:t>
            </a:r>
            <a:r>
              <a:rPr lang="en-US" altLang="ko-KR" sz="1000"/>
              <a:t>,</a:t>
            </a:r>
            <a:r>
              <a:rPr lang="ko-KR" altLang="en-US" sz="1000"/>
              <a:t>임팔라 등 </a:t>
            </a:r>
            <a:r>
              <a:rPr lang="en-US" altLang="ko-KR" sz="1000"/>
              <a:t>SQL on Hadoop)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4989513" y="4256088"/>
            <a:ext cx="2287587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</a:rPr>
              <a:t>유연한 데이터 교환 기반 구성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4989513" y="4573588"/>
            <a:ext cx="2287587" cy="193198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000" dirty="0"/>
              <a:t>• RDB/</a:t>
            </a:r>
            <a:r>
              <a:rPr lang="en-US" altLang="ko-KR" sz="1000" dirty="0" err="1"/>
              <a:t>NoSQL</a:t>
            </a:r>
            <a:r>
              <a:rPr lang="en-US" altLang="ko-KR" sz="1000" dirty="0"/>
              <a:t>/HDFS(File)</a:t>
            </a:r>
            <a:r>
              <a:rPr lang="ko-KR" altLang="en-US" sz="1000" dirty="0"/>
              <a:t>간의 데이터를 변환하여 저장할 수 있는 기반을 구성하여 제공함</a:t>
            </a:r>
          </a:p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/>
              <a:t>데이터 변환은 분석플랫폼의 데이터 변환 도구를 활용함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7343775" y="4256088"/>
            <a:ext cx="2289175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</a:rPr>
              <a:t>관리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</a:rPr>
              <a:t>운영을 위한 </a:t>
            </a:r>
            <a:r>
              <a:rPr lang="en-US" altLang="ko-KR" sz="1200" b="1" dirty="0">
                <a:solidFill>
                  <a:srgbClr val="000000"/>
                </a:solidFill>
                <a:latin typeface="맑은 고딕" pitchFamily="50" charset="-127"/>
              </a:rPr>
              <a:t>DB </a:t>
            </a: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</a:rPr>
              <a:t>구성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7343775" y="4573588"/>
            <a:ext cx="2289175" cy="193198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/>
              <a:t>수집되는 다양한 데이터의 저장 및 폐기</a:t>
            </a:r>
            <a:r>
              <a:rPr lang="en-US" altLang="ko-KR" sz="1000" dirty="0"/>
              <a:t>(</a:t>
            </a:r>
            <a:r>
              <a:rPr lang="ko-KR" altLang="en-US" sz="1000" dirty="0"/>
              <a:t>삭제</a:t>
            </a:r>
            <a:r>
              <a:rPr lang="en-US" altLang="ko-KR" sz="1000" dirty="0"/>
              <a:t>)</a:t>
            </a:r>
            <a:r>
              <a:rPr lang="ko-KR" altLang="en-US" sz="1000" dirty="0"/>
              <a:t>이력을 관리할 수 있는 체계 구성</a:t>
            </a:r>
          </a:p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/>
              <a:t>저장 데이터와 활용채널간의 관계를 관리할 수 있는 체계를 구성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gray">
          <a:xfrm>
            <a:off x="227013" y="4265613"/>
            <a:ext cx="2289175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맑은 고딕" pitchFamily="50" charset="-127"/>
              </a:rPr>
              <a:t>다양한 유형의 저장소 구성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227013" y="4583113"/>
            <a:ext cx="2289175" cy="187007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 err="1"/>
              <a:t>빅데이터</a:t>
            </a:r>
            <a:r>
              <a:rPr lang="ko-KR" altLang="en-US" sz="1000" dirty="0"/>
              <a:t> 공통기반으로 수집되는 데이터 유형이 다양하기 때문에</a:t>
            </a:r>
            <a:r>
              <a:rPr lang="en-US" altLang="ko-KR" sz="1000" dirty="0"/>
              <a:t>, </a:t>
            </a:r>
            <a:r>
              <a:rPr lang="ko-KR" altLang="en-US" sz="1000" dirty="0"/>
              <a:t>다양한 유형의 데이터를 저장할 수 있는 체계를 구성함</a:t>
            </a:r>
          </a:p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/>
              <a:t>수집된 데이터는 해당 데이터의 포맷에 따라 각각의 저장소에 저장될 수 있도록 구성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3" name="순서도: 자기 디스크 12"/>
          <p:cNvSpPr/>
          <p:nvPr/>
        </p:nvSpPr>
        <p:spPr bwMode="auto">
          <a:xfrm>
            <a:off x="7442200" y="5627688"/>
            <a:ext cx="881063" cy="54768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ko-KR" altLang="en-US" sz="1000" b="1" dirty="0"/>
              <a:t>저장 데이터</a:t>
            </a:r>
          </a:p>
        </p:txBody>
      </p:sp>
      <p:sp>
        <p:nvSpPr>
          <p:cNvPr id="14" name="순서도: 자기 디스크 13"/>
          <p:cNvSpPr/>
          <p:nvPr/>
        </p:nvSpPr>
        <p:spPr bwMode="auto">
          <a:xfrm>
            <a:off x="5813425" y="5408613"/>
            <a:ext cx="655638" cy="5080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RDBMS</a:t>
            </a:r>
            <a:endParaRPr lang="ko-KR" altLang="en-US" sz="1000" b="1" dirty="0"/>
          </a:p>
        </p:txBody>
      </p:sp>
      <p:sp>
        <p:nvSpPr>
          <p:cNvPr id="15" name="순서도: 자기 디스크 14"/>
          <p:cNvSpPr/>
          <p:nvPr/>
        </p:nvSpPr>
        <p:spPr bwMode="auto">
          <a:xfrm>
            <a:off x="8669338" y="5627688"/>
            <a:ext cx="882650" cy="54768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ko-KR" altLang="en-US" sz="1000" b="1" dirty="0"/>
              <a:t>운영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관리</a:t>
            </a:r>
            <a:endParaRPr lang="en-US" altLang="ko-KR" sz="1000" b="1" dirty="0"/>
          </a:p>
          <a:p>
            <a:pPr algn="ctr" latinLnBrk="0">
              <a:spcBef>
                <a:spcPct val="50000"/>
              </a:spcBef>
              <a:defRPr/>
            </a:pPr>
            <a:r>
              <a:rPr lang="ko-KR" altLang="en-US" sz="1000" b="1" dirty="0"/>
              <a:t>데이터</a:t>
            </a:r>
          </a:p>
        </p:txBody>
      </p:sp>
      <p:sp>
        <p:nvSpPr>
          <p:cNvPr id="16" name="왼쪽/오른쪽 화살표 15"/>
          <p:cNvSpPr/>
          <p:nvPr/>
        </p:nvSpPr>
        <p:spPr bwMode="auto">
          <a:xfrm>
            <a:off x="8256588" y="5832475"/>
            <a:ext cx="500062" cy="206375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900" dirty="0">
              <a:latin typeface="+mn-ea"/>
            </a:endParaRPr>
          </a:p>
        </p:txBody>
      </p:sp>
      <p:grpSp>
        <p:nvGrpSpPr>
          <p:cNvPr id="106511" name="그룹 31"/>
          <p:cNvGrpSpPr>
            <a:grpSpLocks/>
          </p:cNvGrpSpPr>
          <p:nvPr/>
        </p:nvGrpSpPr>
        <p:grpSpPr bwMode="auto">
          <a:xfrm>
            <a:off x="4924425" y="5819775"/>
            <a:ext cx="979488" cy="650875"/>
            <a:chOff x="8697212" y="4999059"/>
            <a:chExt cx="965965" cy="693747"/>
          </a:xfrm>
        </p:grpSpPr>
        <p:sp>
          <p:nvSpPr>
            <p:cNvPr id="18" name="정육면체 17"/>
            <p:cNvSpPr/>
            <p:nvPr/>
          </p:nvSpPr>
          <p:spPr bwMode="auto">
            <a:xfrm>
              <a:off x="8958665" y="5071818"/>
              <a:ext cx="178476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9" name="정육면체 18"/>
            <p:cNvSpPr/>
            <p:nvPr/>
          </p:nvSpPr>
          <p:spPr bwMode="auto">
            <a:xfrm>
              <a:off x="9069821" y="5156422"/>
              <a:ext cx="178476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0" name="정육면체 19"/>
            <p:cNvSpPr/>
            <p:nvPr/>
          </p:nvSpPr>
          <p:spPr bwMode="auto">
            <a:xfrm>
              <a:off x="9179411" y="5239332"/>
              <a:ext cx="178476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06565" name="TextBox 20"/>
            <p:cNvSpPr txBox="1">
              <a:spLocks noChangeArrowheads="1"/>
            </p:cNvSpPr>
            <p:nvPr/>
          </p:nvSpPr>
          <p:spPr bwMode="auto">
            <a:xfrm>
              <a:off x="8697212" y="4999059"/>
              <a:ext cx="965965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NoSQL</a:t>
              </a:r>
              <a:endParaRPr lang="ko-KR" altLang="en-US" sz="1000">
                <a:solidFill>
                  <a:schemeClr val="tx2"/>
                </a:solidFill>
              </a:endParaRPr>
            </a:p>
          </p:txBody>
        </p:sp>
      </p:grpSp>
      <p:grpSp>
        <p:nvGrpSpPr>
          <p:cNvPr id="106512" name="그룹 32"/>
          <p:cNvGrpSpPr>
            <a:grpSpLocks/>
          </p:cNvGrpSpPr>
          <p:nvPr/>
        </p:nvGrpSpPr>
        <p:grpSpPr bwMode="auto">
          <a:xfrm>
            <a:off x="6442075" y="5854700"/>
            <a:ext cx="979488" cy="650875"/>
            <a:chOff x="8697212" y="4999059"/>
            <a:chExt cx="965965" cy="693747"/>
          </a:xfrm>
        </p:grpSpPr>
        <p:sp>
          <p:nvSpPr>
            <p:cNvPr id="23" name="정육면체 22"/>
            <p:cNvSpPr/>
            <p:nvPr/>
          </p:nvSpPr>
          <p:spPr bwMode="auto">
            <a:xfrm>
              <a:off x="8958665" y="5071818"/>
              <a:ext cx="178476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4" name="정육면체 23"/>
            <p:cNvSpPr/>
            <p:nvPr/>
          </p:nvSpPr>
          <p:spPr bwMode="auto">
            <a:xfrm>
              <a:off x="9069821" y="5156422"/>
              <a:ext cx="178476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5" name="정육면체 24"/>
            <p:cNvSpPr/>
            <p:nvPr/>
          </p:nvSpPr>
          <p:spPr bwMode="auto">
            <a:xfrm>
              <a:off x="9179411" y="5239332"/>
              <a:ext cx="178476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06561" name="TextBox 25"/>
            <p:cNvSpPr txBox="1">
              <a:spLocks noChangeArrowheads="1"/>
            </p:cNvSpPr>
            <p:nvPr/>
          </p:nvSpPr>
          <p:spPr bwMode="auto">
            <a:xfrm>
              <a:off x="8697212" y="4999059"/>
              <a:ext cx="965965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HDFS</a:t>
              </a:r>
              <a:endParaRPr lang="ko-KR" altLang="en-US" sz="1000">
                <a:solidFill>
                  <a:schemeClr val="tx2"/>
                </a:solidFill>
              </a:endParaRPr>
            </a:p>
          </p:txBody>
        </p:sp>
      </p:grpSp>
      <p:cxnSp>
        <p:nvCxnSpPr>
          <p:cNvPr id="27" name="직선 화살표 연결선 26"/>
          <p:cNvCxnSpPr/>
          <p:nvPr/>
        </p:nvCxnSpPr>
        <p:spPr bwMode="auto">
          <a:xfrm>
            <a:off x="5813425" y="6159500"/>
            <a:ext cx="655638" cy="1588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8" name="직선 화살표 연결선 27"/>
          <p:cNvCxnSpPr/>
          <p:nvPr/>
        </p:nvCxnSpPr>
        <p:spPr bwMode="auto">
          <a:xfrm flipV="1">
            <a:off x="5405438" y="5580063"/>
            <a:ext cx="330200" cy="274637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9" name="직선 화살표 연결선 28"/>
          <p:cNvCxnSpPr>
            <a:endCxn id="106561" idx="0"/>
          </p:cNvCxnSpPr>
          <p:nvPr/>
        </p:nvCxnSpPr>
        <p:spPr bwMode="auto">
          <a:xfrm>
            <a:off x="6559550" y="5578475"/>
            <a:ext cx="371475" cy="27622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06516" name="TextBox 29"/>
          <p:cNvSpPr txBox="1">
            <a:spLocks noChangeArrowheads="1"/>
          </p:cNvSpPr>
          <p:nvPr/>
        </p:nvSpPr>
        <p:spPr bwMode="auto">
          <a:xfrm>
            <a:off x="2576513" y="5949950"/>
            <a:ext cx="233203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rIns="46800" anchor="ctr"/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ko-KR" altLang="en-US" sz="1000">
                <a:solidFill>
                  <a:schemeClr val="tx2"/>
                </a:solidFill>
              </a:rPr>
              <a:t>저장 </a:t>
            </a:r>
            <a:r>
              <a:rPr lang="en-US" altLang="ko-KR" sz="1000">
                <a:solidFill>
                  <a:schemeClr val="tx2"/>
                </a:solidFill>
              </a:rPr>
              <a:t>: HDFS/NoSQL/RDBMS/MPP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ko-KR" altLang="en-US" sz="1000">
                <a:solidFill>
                  <a:schemeClr val="tx2"/>
                </a:solidFill>
              </a:rPr>
              <a:t>쿼리 </a:t>
            </a:r>
            <a:r>
              <a:rPr lang="en-US" altLang="ko-KR" sz="1000">
                <a:solidFill>
                  <a:schemeClr val="tx2"/>
                </a:solidFill>
              </a:rPr>
              <a:t>: </a:t>
            </a:r>
            <a:r>
              <a:rPr lang="ko-KR" altLang="en-US" sz="1000">
                <a:solidFill>
                  <a:schemeClr val="tx2"/>
                </a:solidFill>
              </a:rPr>
              <a:t>모두 </a:t>
            </a:r>
            <a:r>
              <a:rPr lang="en-US" altLang="ko-KR" sz="1000">
                <a:solidFill>
                  <a:schemeClr val="tx2"/>
                </a:solidFill>
              </a:rPr>
              <a:t>SQL</a:t>
            </a:r>
            <a:r>
              <a:rPr lang="ko-KR" altLang="en-US" sz="1000">
                <a:solidFill>
                  <a:schemeClr val="tx2"/>
                </a:solidFill>
              </a:rPr>
              <a:t>을 지원</a:t>
            </a:r>
          </a:p>
        </p:txBody>
      </p:sp>
      <p:grpSp>
        <p:nvGrpSpPr>
          <p:cNvPr id="106517" name="그룹 51"/>
          <p:cNvGrpSpPr>
            <a:grpSpLocks/>
          </p:cNvGrpSpPr>
          <p:nvPr/>
        </p:nvGrpSpPr>
        <p:grpSpPr bwMode="auto">
          <a:xfrm>
            <a:off x="954088" y="5780088"/>
            <a:ext cx="979487" cy="650875"/>
            <a:chOff x="8697212" y="4999059"/>
            <a:chExt cx="965965" cy="693747"/>
          </a:xfrm>
        </p:grpSpPr>
        <p:sp>
          <p:nvSpPr>
            <p:cNvPr id="32" name="정육면체 31"/>
            <p:cNvSpPr/>
            <p:nvPr/>
          </p:nvSpPr>
          <p:spPr bwMode="auto">
            <a:xfrm>
              <a:off x="8958664" y="5071817"/>
              <a:ext cx="178477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3" name="정육면체 32"/>
            <p:cNvSpPr/>
            <p:nvPr/>
          </p:nvSpPr>
          <p:spPr bwMode="auto">
            <a:xfrm>
              <a:off x="9069821" y="5156421"/>
              <a:ext cx="178477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4" name="정육면체 33"/>
            <p:cNvSpPr/>
            <p:nvPr/>
          </p:nvSpPr>
          <p:spPr bwMode="auto">
            <a:xfrm>
              <a:off x="9179412" y="5239332"/>
              <a:ext cx="178477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06557" name="TextBox 34"/>
            <p:cNvSpPr txBox="1">
              <a:spLocks noChangeArrowheads="1"/>
            </p:cNvSpPr>
            <p:nvPr/>
          </p:nvSpPr>
          <p:spPr bwMode="auto">
            <a:xfrm>
              <a:off x="8697212" y="4999059"/>
              <a:ext cx="965965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NoSQL</a:t>
              </a:r>
              <a:endParaRPr lang="ko-KR" altLang="en-US" sz="1000">
                <a:solidFill>
                  <a:schemeClr val="tx2"/>
                </a:solidFill>
              </a:endParaRPr>
            </a:p>
          </p:txBody>
        </p:sp>
      </p:grpSp>
      <p:sp>
        <p:nvSpPr>
          <p:cNvPr id="36" name="순서도: 자기 디스크 35"/>
          <p:cNvSpPr/>
          <p:nvPr/>
        </p:nvSpPr>
        <p:spPr bwMode="auto">
          <a:xfrm>
            <a:off x="334963" y="5797550"/>
            <a:ext cx="655637" cy="5080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RDBMS</a:t>
            </a:r>
            <a:endParaRPr lang="ko-KR" altLang="en-US" sz="1000" b="1" dirty="0"/>
          </a:p>
        </p:txBody>
      </p:sp>
      <p:grpSp>
        <p:nvGrpSpPr>
          <p:cNvPr id="106519" name="그룹 58"/>
          <p:cNvGrpSpPr>
            <a:grpSpLocks/>
          </p:cNvGrpSpPr>
          <p:nvPr/>
        </p:nvGrpSpPr>
        <p:grpSpPr bwMode="auto">
          <a:xfrm>
            <a:off x="1677988" y="5776913"/>
            <a:ext cx="979487" cy="650875"/>
            <a:chOff x="8697212" y="4999059"/>
            <a:chExt cx="965965" cy="693747"/>
          </a:xfrm>
        </p:grpSpPr>
        <p:sp>
          <p:nvSpPr>
            <p:cNvPr id="38" name="정육면체 37"/>
            <p:cNvSpPr/>
            <p:nvPr/>
          </p:nvSpPr>
          <p:spPr bwMode="auto">
            <a:xfrm>
              <a:off x="8958664" y="5071817"/>
              <a:ext cx="178477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9" name="정육면체 38"/>
            <p:cNvSpPr/>
            <p:nvPr/>
          </p:nvSpPr>
          <p:spPr bwMode="auto">
            <a:xfrm>
              <a:off x="9069821" y="5156421"/>
              <a:ext cx="178477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0" name="정육면체 39"/>
            <p:cNvSpPr/>
            <p:nvPr/>
          </p:nvSpPr>
          <p:spPr bwMode="auto">
            <a:xfrm>
              <a:off x="9179412" y="5239332"/>
              <a:ext cx="178477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06553" name="TextBox 40"/>
            <p:cNvSpPr txBox="1">
              <a:spLocks noChangeArrowheads="1"/>
            </p:cNvSpPr>
            <p:nvPr/>
          </p:nvSpPr>
          <p:spPr bwMode="auto">
            <a:xfrm>
              <a:off x="8697212" y="4999059"/>
              <a:ext cx="965965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HDFS</a:t>
              </a:r>
              <a:endParaRPr lang="ko-KR" altLang="en-US" sz="1000">
                <a:solidFill>
                  <a:schemeClr val="tx2"/>
                </a:solidFill>
              </a:endParaRPr>
            </a:p>
          </p:txBody>
        </p:sp>
      </p:grpSp>
      <p:sp>
        <p:nvSpPr>
          <p:cNvPr id="42" name="Rectangle 5"/>
          <p:cNvSpPr>
            <a:spLocks noChangeArrowheads="1"/>
          </p:cNvSpPr>
          <p:nvPr/>
        </p:nvSpPr>
        <p:spPr bwMode="gray">
          <a:xfrm>
            <a:off x="1279525" y="980728"/>
            <a:ext cx="7129463" cy="4413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1400" b="1">
                <a:solidFill>
                  <a:srgbClr val="000000"/>
                </a:solidFill>
              </a:rPr>
              <a:t>빅데이터 저장 및 처리 플랫폼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1279525" y="1431578"/>
            <a:ext cx="7129463" cy="229393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000" dirty="0">
              <a:solidFill>
                <a:srgbClr val="000000"/>
              </a:solidFill>
            </a:endParaRPr>
          </a:p>
        </p:txBody>
      </p:sp>
      <p:grpSp>
        <p:nvGrpSpPr>
          <p:cNvPr id="106522" name="그룹 65"/>
          <p:cNvGrpSpPr>
            <a:grpSpLocks/>
          </p:cNvGrpSpPr>
          <p:nvPr/>
        </p:nvGrpSpPr>
        <p:grpSpPr bwMode="auto">
          <a:xfrm>
            <a:off x="4879975" y="2269778"/>
            <a:ext cx="1655763" cy="650875"/>
            <a:chOff x="8632978" y="4999059"/>
            <a:chExt cx="1077026" cy="693747"/>
          </a:xfrm>
        </p:grpSpPr>
        <p:sp>
          <p:nvSpPr>
            <p:cNvPr id="45" name="정육면체 44"/>
            <p:cNvSpPr/>
            <p:nvPr/>
          </p:nvSpPr>
          <p:spPr bwMode="auto">
            <a:xfrm>
              <a:off x="8959287" y="5071817"/>
              <a:ext cx="178644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6" name="정육면체 45"/>
            <p:cNvSpPr/>
            <p:nvPr/>
          </p:nvSpPr>
          <p:spPr bwMode="auto">
            <a:xfrm>
              <a:off x="9069778" y="5156421"/>
              <a:ext cx="178643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7" name="정육면체 46"/>
            <p:cNvSpPr/>
            <p:nvPr/>
          </p:nvSpPr>
          <p:spPr bwMode="auto">
            <a:xfrm>
              <a:off x="9179236" y="5239332"/>
              <a:ext cx="178643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06549" name="TextBox 47"/>
            <p:cNvSpPr txBox="1">
              <a:spLocks noChangeArrowheads="1"/>
            </p:cNvSpPr>
            <p:nvPr/>
          </p:nvSpPr>
          <p:spPr bwMode="auto">
            <a:xfrm>
              <a:off x="8632978" y="4999059"/>
              <a:ext cx="1077026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NoSQL / SQL on Hadoop</a:t>
              </a:r>
              <a:endParaRPr lang="ko-KR" altLang="en-US" sz="1000">
                <a:solidFill>
                  <a:schemeClr val="tx2"/>
                </a:solidFill>
              </a:endParaRPr>
            </a:p>
          </p:txBody>
        </p:sp>
      </p:grpSp>
      <p:sp>
        <p:nvSpPr>
          <p:cNvPr id="49" name="순서도: 자기 디스크 48"/>
          <p:cNvSpPr/>
          <p:nvPr/>
        </p:nvSpPr>
        <p:spPr bwMode="auto">
          <a:xfrm>
            <a:off x="5289550" y="1541115"/>
            <a:ext cx="979488" cy="64135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/>
              <a:t>RDBMS</a:t>
            </a:r>
          </a:p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/>
              <a:t>/ MPP</a:t>
            </a:r>
            <a:endParaRPr lang="ko-KR" altLang="en-US" sz="1000" b="1" dirty="0"/>
          </a:p>
        </p:txBody>
      </p:sp>
      <p:grpSp>
        <p:nvGrpSpPr>
          <p:cNvPr id="106524" name="그룹 71"/>
          <p:cNvGrpSpPr>
            <a:grpSpLocks/>
          </p:cNvGrpSpPr>
          <p:nvPr/>
        </p:nvGrpSpPr>
        <p:grpSpPr bwMode="auto">
          <a:xfrm>
            <a:off x="4730750" y="2917478"/>
            <a:ext cx="1733550" cy="652462"/>
            <a:chOff x="8534258" y="4999059"/>
            <a:chExt cx="1128920" cy="693747"/>
          </a:xfrm>
        </p:grpSpPr>
        <p:sp>
          <p:nvSpPr>
            <p:cNvPr id="51" name="정육면체 50"/>
            <p:cNvSpPr/>
            <p:nvPr/>
          </p:nvSpPr>
          <p:spPr bwMode="auto">
            <a:xfrm>
              <a:off x="8959154" y="5071640"/>
              <a:ext cx="178849" cy="205930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2" name="정육면체 51"/>
            <p:cNvSpPr/>
            <p:nvPr/>
          </p:nvSpPr>
          <p:spPr bwMode="auto">
            <a:xfrm>
              <a:off x="9069771" y="5156038"/>
              <a:ext cx="177815" cy="204243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3" name="정육면체 52"/>
            <p:cNvSpPr/>
            <p:nvPr/>
          </p:nvSpPr>
          <p:spPr bwMode="auto">
            <a:xfrm>
              <a:off x="9179355" y="5240435"/>
              <a:ext cx="178849" cy="204243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106545" name="TextBox 53"/>
            <p:cNvSpPr txBox="1">
              <a:spLocks noChangeArrowheads="1"/>
            </p:cNvSpPr>
            <p:nvPr/>
          </p:nvSpPr>
          <p:spPr bwMode="auto">
            <a:xfrm>
              <a:off x="8534258" y="4999059"/>
              <a:ext cx="1128920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HDFS - </a:t>
              </a:r>
              <a:r>
                <a:rPr lang="ko-KR" altLang="en-US" sz="1000">
                  <a:solidFill>
                    <a:schemeClr val="tx2"/>
                  </a:solidFill>
                </a:rPr>
                <a:t>분산파일시스템</a:t>
              </a:r>
            </a:p>
          </p:txBody>
        </p:sp>
      </p:grpSp>
      <p:sp>
        <p:nvSpPr>
          <p:cNvPr id="55" name="모서리가 둥근 직사각형 54"/>
          <p:cNvSpPr/>
          <p:nvPr/>
        </p:nvSpPr>
        <p:spPr bwMode="auto">
          <a:xfrm>
            <a:off x="1385888" y="1541115"/>
            <a:ext cx="2620962" cy="1893888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>
                <a:solidFill>
                  <a:srgbClr val="000000"/>
                </a:solidFill>
              </a:rPr>
              <a:t>데이터 형태</a:t>
            </a:r>
          </a:p>
        </p:txBody>
      </p:sp>
      <p:sp>
        <p:nvSpPr>
          <p:cNvPr id="56" name="Rectangle 5"/>
          <p:cNvSpPr>
            <a:spLocks noChangeArrowheads="1"/>
          </p:cNvSpPr>
          <p:nvPr/>
        </p:nvSpPr>
        <p:spPr bwMode="gray">
          <a:xfrm>
            <a:off x="1663700" y="1893540"/>
            <a:ext cx="1222375" cy="2698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정형데이터</a:t>
            </a:r>
          </a:p>
        </p:txBody>
      </p:sp>
      <p:sp>
        <p:nvSpPr>
          <p:cNvPr id="57" name="순서도: 자기 디스크 56"/>
          <p:cNvSpPr/>
          <p:nvPr/>
        </p:nvSpPr>
        <p:spPr bwMode="auto">
          <a:xfrm>
            <a:off x="3181350" y="1893540"/>
            <a:ext cx="490538" cy="269875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gray">
          <a:xfrm>
            <a:off x="1663700" y="2453928"/>
            <a:ext cx="1211263" cy="2841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 err="1">
                <a:solidFill>
                  <a:srgbClr val="000000"/>
                </a:solidFill>
                <a:latin typeface="맑은 고딕" pitchFamily="50" charset="-127"/>
              </a:rPr>
              <a:t>준정형데이터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59" name="순서도: 자기 디스크 58"/>
          <p:cNvSpPr/>
          <p:nvPr/>
        </p:nvSpPr>
        <p:spPr bwMode="auto">
          <a:xfrm>
            <a:off x="3181350" y="2236440"/>
            <a:ext cx="490538" cy="269875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60" name="Rectangle 5"/>
          <p:cNvSpPr>
            <a:spLocks noChangeArrowheads="1"/>
          </p:cNvSpPr>
          <p:nvPr/>
        </p:nvSpPr>
        <p:spPr bwMode="gray">
          <a:xfrm>
            <a:off x="1663700" y="3047653"/>
            <a:ext cx="1211263" cy="2841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비정형데이터</a:t>
            </a:r>
          </a:p>
        </p:txBody>
      </p:sp>
      <p:sp>
        <p:nvSpPr>
          <p:cNvPr id="61" name="순서도: 다중 문서 60"/>
          <p:cNvSpPr/>
          <p:nvPr/>
        </p:nvSpPr>
        <p:spPr bwMode="auto">
          <a:xfrm>
            <a:off x="3181350" y="2990503"/>
            <a:ext cx="488950" cy="385762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File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62" name="직선 화살표 연결선 61"/>
          <p:cNvCxnSpPr/>
          <p:nvPr/>
        </p:nvCxnSpPr>
        <p:spPr bwMode="auto">
          <a:xfrm flipV="1">
            <a:off x="3787775" y="1928465"/>
            <a:ext cx="844550" cy="13652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직선 화살표 연결선 62"/>
          <p:cNvCxnSpPr/>
          <p:nvPr/>
        </p:nvCxnSpPr>
        <p:spPr bwMode="auto">
          <a:xfrm>
            <a:off x="3787775" y="2182465"/>
            <a:ext cx="928688" cy="39687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직선 화살표 연결선 63"/>
          <p:cNvCxnSpPr/>
          <p:nvPr/>
        </p:nvCxnSpPr>
        <p:spPr bwMode="auto">
          <a:xfrm>
            <a:off x="3787775" y="2339628"/>
            <a:ext cx="844550" cy="70802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직선 화살표 연결선 64"/>
          <p:cNvCxnSpPr/>
          <p:nvPr/>
        </p:nvCxnSpPr>
        <p:spPr bwMode="auto">
          <a:xfrm>
            <a:off x="3787775" y="3179415"/>
            <a:ext cx="928688" cy="77788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직선 화살표 연결선 65"/>
          <p:cNvCxnSpPr/>
          <p:nvPr/>
        </p:nvCxnSpPr>
        <p:spPr bwMode="auto">
          <a:xfrm flipV="1">
            <a:off x="3787775" y="2688878"/>
            <a:ext cx="928688" cy="228600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직선 화살표 연결선 66"/>
          <p:cNvCxnSpPr/>
          <p:nvPr/>
        </p:nvCxnSpPr>
        <p:spPr bwMode="auto">
          <a:xfrm>
            <a:off x="3787775" y="2688878"/>
            <a:ext cx="844550" cy="45561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" name="순서도: 내부 저장소 67"/>
          <p:cNvSpPr/>
          <p:nvPr/>
        </p:nvSpPr>
        <p:spPr bwMode="auto">
          <a:xfrm>
            <a:off x="3176588" y="2563465"/>
            <a:ext cx="493712" cy="34925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rIns="3600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dirty="0">
                <a:latin typeface="+mn-ea"/>
              </a:rPr>
              <a:t>XML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9" name="오각형 68"/>
          <p:cNvSpPr/>
          <p:nvPr/>
        </p:nvSpPr>
        <p:spPr bwMode="gray">
          <a:xfrm>
            <a:off x="6767513" y="1917353"/>
            <a:ext cx="1425575" cy="301625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8642" tIns="0" rIns="88642" bIns="0"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+mn-ea"/>
                <a:cs typeface="JBold" pitchFamily="18" charset="-127"/>
              </a:rPr>
              <a:t>배치 처리</a:t>
            </a:r>
            <a:endParaRPr lang="ko-KR" altLang="en-US" sz="1100" dirty="0">
              <a:solidFill>
                <a:schemeClr val="tx1"/>
              </a:solidFill>
              <a:latin typeface="+mn-ea"/>
              <a:cs typeface="JBold" pitchFamily="18" charset="-127"/>
            </a:endParaRPr>
          </a:p>
        </p:txBody>
      </p:sp>
      <p:sp>
        <p:nvSpPr>
          <p:cNvPr id="70" name="오각형 69"/>
          <p:cNvSpPr/>
          <p:nvPr/>
        </p:nvSpPr>
        <p:spPr bwMode="gray">
          <a:xfrm>
            <a:off x="6767513" y="2401540"/>
            <a:ext cx="1425575" cy="301625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8642" tIns="0" rIns="88642" bIns="0"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+mn-ea"/>
                <a:cs typeface="JBold" pitchFamily="18" charset="-127"/>
              </a:rPr>
              <a:t>SQL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cs typeface="JBold" pitchFamily="18" charset="-127"/>
              </a:rPr>
              <a:t>쿼리</a:t>
            </a:r>
            <a:endParaRPr lang="ko-KR" altLang="en-US" sz="1100" dirty="0">
              <a:solidFill>
                <a:schemeClr val="tx1"/>
              </a:solidFill>
              <a:latin typeface="+mn-ea"/>
              <a:cs typeface="JBold" pitchFamily="18" charset="-127"/>
            </a:endParaRPr>
          </a:p>
        </p:txBody>
      </p:sp>
      <p:sp>
        <p:nvSpPr>
          <p:cNvPr id="71" name="오각형 70"/>
          <p:cNvSpPr/>
          <p:nvPr/>
        </p:nvSpPr>
        <p:spPr bwMode="gray">
          <a:xfrm>
            <a:off x="6773863" y="2911128"/>
            <a:ext cx="1409700" cy="301625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8642" tIns="0" rIns="88642" bIns="0"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+mn-ea"/>
                <a:cs typeface="JBold" pitchFamily="18" charset="-127"/>
              </a:rPr>
              <a:t>CEP </a:t>
            </a:r>
            <a:r>
              <a:rPr lang="ko-KR" altLang="en-US" sz="1200" b="1">
                <a:solidFill>
                  <a:schemeClr val="tx1"/>
                </a:solidFill>
                <a:latin typeface="+mn-ea"/>
                <a:cs typeface="JBold" pitchFamily="18" charset="-127"/>
              </a:rPr>
              <a:t>실시간처리</a:t>
            </a:r>
            <a:endParaRPr lang="ko-KR" altLang="en-US" sz="1100" dirty="0">
              <a:solidFill>
                <a:schemeClr val="tx1"/>
              </a:solidFill>
              <a:latin typeface="+mn-ea"/>
              <a:cs typeface="JBold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저장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처리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Layer -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하둡 에코시스템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352425" y="1318866"/>
            <a:ext cx="4600575" cy="321310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sz="1000" dirty="0">
                <a:solidFill>
                  <a:srgbClr val="000000"/>
                </a:solidFill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</a:rPr>
              <a:t>하둡분산파일시스템</a:t>
            </a:r>
            <a:r>
              <a:rPr lang="en-US" altLang="ko-KR" sz="1000" dirty="0">
                <a:solidFill>
                  <a:srgbClr val="000000"/>
                </a:solidFill>
              </a:rPr>
              <a:t>(HDFS) </a:t>
            </a:r>
            <a:r>
              <a:rPr lang="ko-KR" altLang="en-US" sz="1000" dirty="0">
                <a:solidFill>
                  <a:srgbClr val="000000"/>
                </a:solidFill>
              </a:rPr>
              <a:t>기반의 대용량 데이터 분산병렬처리 시스템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sz="1000" dirty="0">
                <a:solidFill>
                  <a:srgbClr val="000000"/>
                </a:solidFill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</a:rPr>
              <a:t>고가용성</a:t>
            </a:r>
            <a:r>
              <a:rPr lang="ko-KR" altLang="en-US" sz="1000" dirty="0">
                <a:solidFill>
                  <a:srgbClr val="000000"/>
                </a:solidFill>
              </a:rPr>
              <a:t> 병렬처리 프레임워크로 개발자가 쉽게 대용량 데이터를 처리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1557338" y="3249266"/>
            <a:ext cx="2957512" cy="6619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>
              <a:defRPr/>
            </a:pPr>
            <a:endParaRPr lang="en-US" altLang="ko-KR" sz="10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endParaRPr lang="en-US" altLang="ko-KR" sz="10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endParaRPr lang="en-US" altLang="ko-KR" sz="7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HDFS/</a:t>
            </a:r>
            <a:r>
              <a:rPr lang="en-US" altLang="ko-KR" sz="1000" b="1" dirty="0" err="1">
                <a:solidFill>
                  <a:srgbClr val="000000"/>
                </a:solidFill>
                <a:latin typeface="맑은 고딕" pitchFamily="50" charset="-127"/>
              </a:rPr>
              <a:t>HBase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352425" y="980728"/>
            <a:ext cx="4600575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100" b="1" dirty="0" err="1">
                <a:solidFill>
                  <a:srgbClr val="000000"/>
                </a:solidFill>
                <a:latin typeface="맑은 고딕" pitchFamily="50" charset="-127"/>
              </a:rPr>
              <a:t>빅데이터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</a:rPr>
              <a:t> 배치 처리 기술 </a:t>
            </a:r>
            <a:r>
              <a:rPr lang="en-US" altLang="ko-KR" sz="1100" b="1" dirty="0">
                <a:solidFill>
                  <a:srgbClr val="000000"/>
                </a:solidFill>
                <a:latin typeface="맑은 고딕" pitchFamily="50" charset="-127"/>
              </a:rPr>
              <a:t>– </a:t>
            </a:r>
            <a:r>
              <a:rPr lang="ko-KR" altLang="en-US" sz="1100" b="1" dirty="0" err="1">
                <a:solidFill>
                  <a:srgbClr val="000000"/>
                </a:solidFill>
                <a:latin typeface="맑은 고딕" pitchFamily="50" charset="-127"/>
              </a:rPr>
              <a:t>하둡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100" b="1" dirty="0" err="1">
                <a:solidFill>
                  <a:srgbClr val="000000"/>
                </a:solidFill>
                <a:latin typeface="맑은 고딕" pitchFamily="50" charset="-127"/>
              </a:rPr>
              <a:t>맵리듀스</a:t>
            </a:r>
            <a:endParaRPr lang="ko-KR" altLang="en-US" sz="11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352425" y="4531966"/>
            <a:ext cx="4600575" cy="338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 err="1">
                <a:solidFill>
                  <a:srgbClr val="000000"/>
                </a:solidFill>
                <a:latin typeface="맑은 고딕" pitchFamily="50" charset="-127"/>
              </a:rPr>
              <a:t>맵리듀스의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  주요 기능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352425" y="4870103"/>
            <a:ext cx="4600575" cy="123190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</a:rPr>
              <a:t>대량의 데이터에 대한 분산병렬 처리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</a:rPr>
              <a:t>배열 및 행렬로 표현된 데이터에 대한 통계 분석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00" dirty="0" err="1">
                <a:solidFill>
                  <a:srgbClr val="000000"/>
                </a:solidFill>
              </a:rPr>
              <a:t>소셜</a:t>
            </a:r>
            <a:r>
              <a:rPr lang="ko-KR" altLang="en-US" sz="1000" dirty="0">
                <a:solidFill>
                  <a:srgbClr val="000000"/>
                </a:solidFill>
              </a:rPr>
              <a:t> 및 </a:t>
            </a:r>
            <a:r>
              <a:rPr lang="ko-KR" altLang="en-US" sz="1000" dirty="0" err="1">
                <a:solidFill>
                  <a:srgbClr val="000000"/>
                </a:solidFill>
              </a:rPr>
              <a:t>반정형</a:t>
            </a:r>
            <a:r>
              <a:rPr lang="ko-KR" altLang="en-US" sz="1000" dirty="0">
                <a:solidFill>
                  <a:srgbClr val="000000"/>
                </a:solidFill>
              </a:rPr>
              <a:t> 데이터에서 원하는 데이터를 추출하기 위한 텍스트 분석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</a:rPr>
              <a:t>숨어 있는 데이터간의 상호 관련성 및 유용한 정보 추출을 위한 기계학습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</a:rPr>
              <a:t>비정형 데이터와 정형 데이터의 연계 분석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5168900" y="980728"/>
            <a:ext cx="4422775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100" b="1">
                <a:solidFill>
                  <a:srgbClr val="000000"/>
                </a:solidFill>
                <a:latin typeface="맑은 고딕" pitchFamily="50" charset="-127"/>
              </a:rPr>
              <a:t>하둡 에코시스템</a:t>
            </a:r>
            <a:r>
              <a:rPr lang="en-US" altLang="ko-KR" sz="1100" b="1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ko-KR" altLang="en-US" sz="1100" b="1">
                <a:solidFill>
                  <a:srgbClr val="000000"/>
                </a:solidFill>
                <a:latin typeface="맑은 고딕" pitchFamily="50" charset="-127"/>
              </a:rPr>
              <a:t>하둡 </a:t>
            </a:r>
            <a:r>
              <a:rPr lang="en-US" altLang="ko-KR" sz="1100" b="1">
                <a:solidFill>
                  <a:srgbClr val="000000"/>
                </a:solidFill>
                <a:latin typeface="맑은 고딕" pitchFamily="50" charset="-127"/>
              </a:rPr>
              <a:t>1.0 </a:t>
            </a:r>
            <a:r>
              <a:rPr lang="ko-KR" altLang="en-US" sz="1100" b="1">
                <a:solidFill>
                  <a:srgbClr val="000000"/>
                </a:solidFill>
                <a:latin typeface="맑은 고딕" pitchFamily="50" charset="-127"/>
              </a:rPr>
              <a:t>기준</a:t>
            </a:r>
            <a:r>
              <a:rPr lang="en-US" altLang="ko-KR" sz="1100" b="1">
                <a:solidFill>
                  <a:srgbClr val="000000"/>
                </a:solidFill>
                <a:latin typeface="맑은 고딕" pitchFamily="50" charset="-127"/>
              </a:rPr>
              <a:t>)</a:t>
            </a:r>
            <a:endParaRPr lang="ko-KR" altLang="en-US" sz="11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168900" y="1318866"/>
            <a:ext cx="4422775" cy="478313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1. Zookeeper : </a:t>
            </a:r>
            <a:r>
              <a:rPr lang="ko-KR" altLang="en-US" sz="800" dirty="0">
                <a:solidFill>
                  <a:srgbClr val="000000"/>
                </a:solidFill>
              </a:rPr>
              <a:t>분산 환경에서 서버들간에 상호 조정이 필요한 다양한 서비스 제공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2. </a:t>
            </a:r>
            <a:r>
              <a:rPr lang="en-US" altLang="ko-KR" sz="800" dirty="0" err="1">
                <a:solidFill>
                  <a:srgbClr val="000000"/>
                </a:solidFill>
              </a:rPr>
              <a:t>Oozie</a:t>
            </a:r>
            <a:r>
              <a:rPr lang="en-US" altLang="ko-KR" sz="800" dirty="0">
                <a:solidFill>
                  <a:srgbClr val="000000"/>
                </a:solidFill>
              </a:rPr>
              <a:t> : </a:t>
            </a:r>
            <a:r>
              <a:rPr lang="ko-KR" altLang="en-US" sz="800" dirty="0" err="1">
                <a:solidFill>
                  <a:srgbClr val="000000"/>
                </a:solidFill>
              </a:rPr>
              <a:t>하둡</a:t>
            </a:r>
            <a:r>
              <a:rPr lang="ko-KR" altLang="en-US" sz="800" dirty="0">
                <a:solidFill>
                  <a:srgbClr val="000000"/>
                </a:solidFill>
              </a:rPr>
              <a:t> 작업을 관리하는 </a:t>
            </a:r>
            <a:r>
              <a:rPr lang="ko-KR" altLang="en-US" sz="800" dirty="0" err="1">
                <a:solidFill>
                  <a:srgbClr val="000000"/>
                </a:solidFill>
              </a:rPr>
              <a:t>워크플로우</a:t>
            </a:r>
            <a:r>
              <a:rPr lang="ko-KR" altLang="en-US" sz="800" dirty="0">
                <a:solidFill>
                  <a:srgbClr val="000000"/>
                </a:solidFill>
              </a:rPr>
              <a:t> 및 코디네이터 시스템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3. </a:t>
            </a:r>
            <a:r>
              <a:rPr lang="en-US" altLang="ko-KR" sz="800" dirty="0" err="1">
                <a:solidFill>
                  <a:srgbClr val="000000"/>
                </a:solidFill>
              </a:rPr>
              <a:t>Hbase</a:t>
            </a:r>
            <a:r>
              <a:rPr lang="en-US" altLang="ko-KR" sz="800" dirty="0">
                <a:solidFill>
                  <a:srgbClr val="000000"/>
                </a:solidFill>
              </a:rPr>
              <a:t> : HDFS </a:t>
            </a:r>
            <a:r>
              <a:rPr lang="ko-KR" altLang="en-US" sz="800" dirty="0">
                <a:solidFill>
                  <a:srgbClr val="000000"/>
                </a:solidFill>
              </a:rPr>
              <a:t>기반의 칼럼 기반 데이터 베이스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4. Pig : </a:t>
            </a:r>
            <a:r>
              <a:rPr lang="ko-KR" altLang="en-US" sz="800" dirty="0">
                <a:solidFill>
                  <a:srgbClr val="000000"/>
                </a:solidFill>
              </a:rPr>
              <a:t>복잡한 </a:t>
            </a:r>
            <a:r>
              <a:rPr lang="en-US" altLang="ko-KR" sz="800" dirty="0" err="1">
                <a:solidFill>
                  <a:srgbClr val="000000"/>
                </a:solidFill>
              </a:rPr>
              <a:t>MapReduce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ko-KR" altLang="en-US" sz="800" dirty="0">
                <a:solidFill>
                  <a:srgbClr val="000000"/>
                </a:solidFill>
              </a:rPr>
              <a:t>프로그래밍을 대체할 </a:t>
            </a:r>
            <a:r>
              <a:rPr lang="en-US" altLang="ko-KR" sz="800" dirty="0">
                <a:solidFill>
                  <a:srgbClr val="000000"/>
                </a:solidFill>
              </a:rPr>
              <a:t>Pig Latin</a:t>
            </a:r>
            <a:r>
              <a:rPr lang="ko-KR" altLang="en-US" sz="800" dirty="0">
                <a:solidFill>
                  <a:srgbClr val="000000"/>
                </a:solidFill>
              </a:rPr>
              <a:t> 언어 제공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5. Hive : </a:t>
            </a:r>
            <a:r>
              <a:rPr lang="ko-KR" altLang="en-US" sz="800" dirty="0" err="1">
                <a:solidFill>
                  <a:srgbClr val="000000"/>
                </a:solidFill>
              </a:rPr>
              <a:t>하둡</a:t>
            </a:r>
            <a:r>
              <a:rPr lang="ko-KR" altLang="en-US" sz="800" dirty="0">
                <a:solidFill>
                  <a:srgbClr val="000000"/>
                </a:solidFill>
              </a:rPr>
              <a:t> 기반의 </a:t>
            </a:r>
            <a:r>
              <a:rPr lang="ko-KR" altLang="en-US" sz="800" dirty="0" err="1">
                <a:solidFill>
                  <a:srgbClr val="000000"/>
                </a:solidFill>
              </a:rPr>
              <a:t>데이터웨어하우징용</a:t>
            </a:r>
            <a:r>
              <a:rPr lang="ko-KR" altLang="en-US" sz="800" dirty="0">
                <a:solidFill>
                  <a:srgbClr val="000000"/>
                </a:solidFill>
              </a:rPr>
              <a:t> 솔루션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6. Mahout : </a:t>
            </a:r>
            <a:r>
              <a:rPr lang="ko-KR" altLang="en-US" sz="800" dirty="0" err="1">
                <a:solidFill>
                  <a:srgbClr val="000000"/>
                </a:solidFill>
              </a:rPr>
              <a:t>하둡</a:t>
            </a:r>
            <a:r>
              <a:rPr lang="ko-KR" altLang="en-US" sz="800" dirty="0">
                <a:solidFill>
                  <a:srgbClr val="000000"/>
                </a:solidFill>
              </a:rPr>
              <a:t> 기반으로 데이터 </a:t>
            </a:r>
            <a:r>
              <a:rPr lang="ko-KR" altLang="en-US" sz="800" dirty="0" err="1">
                <a:solidFill>
                  <a:srgbClr val="000000"/>
                </a:solidFill>
              </a:rPr>
              <a:t>마이닝</a:t>
            </a:r>
            <a:r>
              <a:rPr lang="ko-KR" altLang="en-US" sz="800" dirty="0">
                <a:solidFill>
                  <a:srgbClr val="000000"/>
                </a:solidFill>
              </a:rPr>
              <a:t> 알고리즘을 구현한 오픈 소스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7. </a:t>
            </a:r>
            <a:r>
              <a:rPr lang="en-US" altLang="ko-KR" sz="800" dirty="0" err="1">
                <a:solidFill>
                  <a:srgbClr val="000000"/>
                </a:solidFill>
              </a:rPr>
              <a:t>Hcatalog</a:t>
            </a:r>
            <a:r>
              <a:rPr lang="en-US" altLang="ko-KR" sz="800" dirty="0">
                <a:solidFill>
                  <a:srgbClr val="000000"/>
                </a:solidFill>
              </a:rPr>
              <a:t> : </a:t>
            </a:r>
            <a:r>
              <a:rPr lang="ko-KR" altLang="en-US" sz="800" dirty="0" err="1">
                <a:solidFill>
                  <a:srgbClr val="000000"/>
                </a:solidFill>
              </a:rPr>
              <a:t>하둡으로</a:t>
            </a:r>
            <a:r>
              <a:rPr lang="ko-KR" altLang="en-US" sz="800" dirty="0">
                <a:solidFill>
                  <a:srgbClr val="000000"/>
                </a:solidFill>
              </a:rPr>
              <a:t> 생성한 데이터를 위한 테이블 및 스토리지 관리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8. Avro : RPC(Remote Procedure Call)</a:t>
            </a:r>
            <a:r>
              <a:rPr lang="ko-KR" altLang="en-US" sz="800" dirty="0">
                <a:solidFill>
                  <a:srgbClr val="000000"/>
                </a:solidFill>
              </a:rPr>
              <a:t>과 데이터 직렬화를 지원하는 프레임워크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9. </a:t>
            </a:r>
            <a:r>
              <a:rPr lang="en-US" altLang="ko-KR" sz="800" dirty="0" err="1">
                <a:solidFill>
                  <a:srgbClr val="000000"/>
                </a:solidFill>
              </a:rPr>
              <a:t>Chukwa</a:t>
            </a:r>
            <a:r>
              <a:rPr lang="en-US" altLang="ko-KR" sz="800" dirty="0">
                <a:solidFill>
                  <a:srgbClr val="000000"/>
                </a:solidFill>
              </a:rPr>
              <a:t> : </a:t>
            </a:r>
            <a:r>
              <a:rPr lang="ko-KR" altLang="en-US" sz="800" dirty="0">
                <a:solidFill>
                  <a:srgbClr val="000000"/>
                </a:solidFill>
              </a:rPr>
              <a:t>분산 환경에서 생성되는 데이터를 </a:t>
            </a:r>
            <a:r>
              <a:rPr lang="en-US" altLang="ko-KR" sz="800" dirty="0">
                <a:solidFill>
                  <a:srgbClr val="000000"/>
                </a:solidFill>
              </a:rPr>
              <a:t>HDFS</a:t>
            </a:r>
            <a:r>
              <a:rPr lang="ko-KR" altLang="en-US" sz="800" dirty="0">
                <a:solidFill>
                  <a:srgbClr val="000000"/>
                </a:solidFill>
              </a:rPr>
              <a:t>에 안정적으로 저장시키는 플랫폼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10. Flume : </a:t>
            </a:r>
            <a:r>
              <a:rPr lang="ko-KR" altLang="en-US" sz="800" dirty="0">
                <a:solidFill>
                  <a:srgbClr val="000000"/>
                </a:solidFill>
              </a:rPr>
              <a:t>소스서버에 에이전트가 설치</a:t>
            </a:r>
            <a:r>
              <a:rPr lang="en-US" altLang="ko-KR" sz="800" dirty="0">
                <a:solidFill>
                  <a:srgbClr val="000000"/>
                </a:solidFill>
              </a:rPr>
              <a:t>,</a:t>
            </a:r>
            <a:r>
              <a:rPr lang="ko-KR" altLang="en-US" sz="800" dirty="0">
                <a:solidFill>
                  <a:srgbClr val="000000"/>
                </a:solidFill>
              </a:rPr>
              <a:t>에이전트로부터 데이터를 전달받는 </a:t>
            </a:r>
            <a:r>
              <a:rPr lang="ko-KR" altLang="en-US" sz="800" dirty="0" err="1">
                <a:solidFill>
                  <a:srgbClr val="000000"/>
                </a:solidFill>
              </a:rPr>
              <a:t>콜랙터로</a:t>
            </a:r>
            <a:r>
              <a:rPr lang="ko-KR" altLang="en-US" sz="800" dirty="0">
                <a:solidFill>
                  <a:srgbClr val="000000"/>
                </a:solidFill>
              </a:rPr>
              <a:t> 구성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11. Scribe : </a:t>
            </a:r>
            <a:r>
              <a:rPr lang="ko-KR" altLang="en-US" sz="800" dirty="0" err="1">
                <a:solidFill>
                  <a:srgbClr val="000000"/>
                </a:solidFill>
              </a:rPr>
              <a:t>페이스북에서</a:t>
            </a:r>
            <a:r>
              <a:rPr lang="ko-KR" altLang="en-US" sz="800" dirty="0">
                <a:solidFill>
                  <a:srgbClr val="000000"/>
                </a:solidFill>
              </a:rPr>
              <a:t> 개발</a:t>
            </a:r>
            <a:r>
              <a:rPr lang="en-US" altLang="ko-KR" sz="800" dirty="0">
                <a:solidFill>
                  <a:srgbClr val="000000"/>
                </a:solidFill>
              </a:rPr>
              <a:t>,</a:t>
            </a:r>
            <a:r>
              <a:rPr lang="ko-KR" altLang="en-US" sz="800" dirty="0">
                <a:solidFill>
                  <a:srgbClr val="000000"/>
                </a:solidFill>
              </a:rPr>
              <a:t> 데이터 수집 플랫폼</a:t>
            </a:r>
            <a:r>
              <a:rPr lang="en-US" altLang="ko-KR" sz="800" dirty="0">
                <a:solidFill>
                  <a:srgbClr val="000000"/>
                </a:solidFill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</a:rPr>
              <a:t>Chukwa</a:t>
            </a:r>
            <a:r>
              <a:rPr lang="ko-KR" altLang="en-US" sz="800" dirty="0">
                <a:solidFill>
                  <a:srgbClr val="000000"/>
                </a:solidFill>
              </a:rPr>
              <a:t>와 달리 중앙집중서버로 전송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12. </a:t>
            </a:r>
            <a:r>
              <a:rPr lang="en-US" altLang="ko-KR" sz="800" dirty="0" err="1">
                <a:solidFill>
                  <a:srgbClr val="000000"/>
                </a:solidFill>
              </a:rPr>
              <a:t>Sqoop</a:t>
            </a:r>
            <a:r>
              <a:rPr lang="en-US" altLang="ko-KR" sz="800" dirty="0">
                <a:solidFill>
                  <a:srgbClr val="000000"/>
                </a:solidFill>
              </a:rPr>
              <a:t> : </a:t>
            </a:r>
            <a:r>
              <a:rPr lang="ko-KR" altLang="en-US" sz="800" dirty="0">
                <a:solidFill>
                  <a:srgbClr val="000000"/>
                </a:solidFill>
              </a:rPr>
              <a:t>대용량 데이터 전송 솔루션이며</a:t>
            </a:r>
            <a:r>
              <a:rPr lang="en-US" altLang="ko-KR" sz="800" dirty="0">
                <a:solidFill>
                  <a:srgbClr val="000000"/>
                </a:solidFill>
              </a:rPr>
              <a:t>, HDFS, RDBMS, </a:t>
            </a:r>
            <a:r>
              <a:rPr lang="en-US" altLang="ko-KR" sz="800" dirty="0" err="1">
                <a:solidFill>
                  <a:srgbClr val="000000"/>
                </a:solidFill>
              </a:rPr>
              <a:t>DW,NoSQL</a:t>
            </a:r>
            <a:r>
              <a:rPr lang="ko-KR" altLang="en-US" sz="800" dirty="0">
                <a:solidFill>
                  <a:srgbClr val="000000"/>
                </a:solidFill>
              </a:rPr>
              <a:t>등 </a:t>
            </a:r>
            <a:endParaRPr lang="en-US" altLang="ko-KR" sz="8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      </a:t>
            </a:r>
            <a:r>
              <a:rPr lang="ko-KR" altLang="en-US" sz="800" dirty="0">
                <a:solidFill>
                  <a:srgbClr val="000000"/>
                </a:solidFill>
              </a:rPr>
              <a:t>다양한 저장소에 대용량 데이터를 신속하게 전송할 수 있는 방법 제공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13. </a:t>
            </a:r>
            <a:r>
              <a:rPr lang="en-US" altLang="ko-KR" sz="800" dirty="0" err="1">
                <a:solidFill>
                  <a:srgbClr val="000000"/>
                </a:solidFill>
              </a:rPr>
              <a:t>Hiho</a:t>
            </a:r>
            <a:r>
              <a:rPr lang="en-US" altLang="ko-KR" sz="800" dirty="0">
                <a:solidFill>
                  <a:srgbClr val="000000"/>
                </a:solidFill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</a:rPr>
              <a:t>Sqoop</a:t>
            </a:r>
            <a:r>
              <a:rPr lang="ko-KR" altLang="en-US" sz="800" dirty="0">
                <a:solidFill>
                  <a:srgbClr val="000000"/>
                </a:solidFill>
              </a:rPr>
              <a:t>과 같은 대용량 데이터 전송 솔루션이며</a:t>
            </a:r>
            <a:r>
              <a:rPr lang="en-US" altLang="ko-KR" sz="800" dirty="0">
                <a:solidFill>
                  <a:srgbClr val="000000"/>
                </a:solidFill>
              </a:rPr>
              <a:t>, </a:t>
            </a:r>
            <a:r>
              <a:rPr lang="ko-KR" altLang="en-US" sz="800" dirty="0" err="1">
                <a:solidFill>
                  <a:srgbClr val="000000"/>
                </a:solidFill>
              </a:rPr>
              <a:t>하둡에서</a:t>
            </a:r>
            <a:r>
              <a:rPr lang="ko-KR" altLang="en-US" sz="800" dirty="0">
                <a:solidFill>
                  <a:srgbClr val="000000"/>
                </a:solidFill>
              </a:rPr>
              <a:t> 데이터를 </a:t>
            </a:r>
            <a:endParaRPr lang="en-US" altLang="ko-KR" sz="8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      </a:t>
            </a:r>
            <a:r>
              <a:rPr lang="ko-KR" altLang="en-US" sz="800" dirty="0">
                <a:solidFill>
                  <a:srgbClr val="000000"/>
                </a:solidFill>
              </a:rPr>
              <a:t>가져오기 위한 </a:t>
            </a:r>
            <a:r>
              <a:rPr lang="en-US" altLang="ko-KR" sz="800" dirty="0">
                <a:solidFill>
                  <a:srgbClr val="000000"/>
                </a:solidFill>
              </a:rPr>
              <a:t>SQL</a:t>
            </a:r>
            <a:r>
              <a:rPr lang="ko-KR" altLang="en-US" sz="800" dirty="0">
                <a:solidFill>
                  <a:srgbClr val="000000"/>
                </a:solidFill>
              </a:rPr>
              <a:t>을 지정할 수 있으며</a:t>
            </a:r>
            <a:r>
              <a:rPr lang="en-US" altLang="ko-KR" sz="800" dirty="0">
                <a:solidFill>
                  <a:srgbClr val="000000"/>
                </a:solidFill>
              </a:rPr>
              <a:t>, JDBC </a:t>
            </a:r>
            <a:r>
              <a:rPr lang="ko-KR" altLang="en-US" sz="800" dirty="0" err="1">
                <a:solidFill>
                  <a:srgbClr val="000000"/>
                </a:solidFill>
              </a:rPr>
              <a:t>인터페이스를지원</a:t>
            </a:r>
            <a:endParaRPr lang="en-US" altLang="ko-KR" sz="800" dirty="0">
              <a:solidFill>
                <a:srgbClr val="000000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1557338" y="1391891"/>
            <a:ext cx="2957512" cy="18208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>
              <a:defRPr/>
            </a:pPr>
            <a:r>
              <a:rPr lang="ko-KR" altLang="en-US" sz="1100" b="1" dirty="0" err="1">
                <a:solidFill>
                  <a:srgbClr val="000000"/>
                </a:solidFill>
                <a:latin typeface="맑은 고딕" pitchFamily="50" charset="-127"/>
              </a:rPr>
              <a:t>하둡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100" b="1" dirty="0" err="1">
                <a:solidFill>
                  <a:srgbClr val="000000"/>
                </a:solidFill>
                <a:latin typeface="맑은 고딕" pitchFamily="50" charset="-127"/>
              </a:rPr>
              <a:t>맵리듀스</a:t>
            </a:r>
            <a:endParaRPr lang="en-US" altLang="ko-KR" sz="11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endParaRPr lang="en-US" altLang="ko-KR" sz="11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endParaRPr lang="en-US" altLang="ko-KR" sz="11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endParaRPr lang="en-US" altLang="ko-KR" sz="11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endParaRPr lang="en-US" altLang="ko-KR" sz="11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endParaRPr lang="en-US" altLang="ko-KR" sz="5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r>
              <a:rPr lang="en-US" altLang="ko-KR" sz="1100" b="1" dirty="0">
                <a:solidFill>
                  <a:srgbClr val="000000"/>
                </a:solidFill>
                <a:latin typeface="맑은 고딕" pitchFamily="50" charset="-127"/>
              </a:rPr>
              <a:t>&lt; 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</a:rPr>
              <a:t>분산</a:t>
            </a:r>
            <a:r>
              <a:rPr lang="en-US" altLang="ko-KR" sz="1100" b="1" dirty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100" b="1" dirty="0">
                <a:solidFill>
                  <a:srgbClr val="000000"/>
                </a:solidFill>
                <a:latin typeface="맑은 고딕" pitchFamily="50" charset="-127"/>
              </a:rPr>
              <a:t>병렬 데이터 처리 분석 </a:t>
            </a:r>
            <a:r>
              <a:rPr lang="en-US" altLang="ko-KR" sz="1100" b="1" dirty="0">
                <a:solidFill>
                  <a:srgbClr val="000000"/>
                </a:solidFill>
                <a:latin typeface="맑은 고딕" pitchFamily="50" charset="-127"/>
              </a:rPr>
              <a:t>&gt;</a:t>
            </a:r>
            <a:endParaRPr lang="ko-KR" altLang="en-US" sz="11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997075" y="1720503"/>
            <a:ext cx="485775" cy="514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배치</a:t>
            </a:r>
            <a:endParaRPr lang="en-US" altLang="ko-KR" sz="10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분석</a:t>
            </a: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2520950" y="1720503"/>
            <a:ext cx="485775" cy="514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텍스트</a:t>
            </a:r>
            <a:endParaRPr lang="en-US" altLang="ko-KR" sz="10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분석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3043238" y="1720503"/>
            <a:ext cx="485775" cy="514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통계</a:t>
            </a:r>
            <a:endParaRPr lang="en-US" altLang="ko-KR" sz="10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분석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gray">
          <a:xfrm>
            <a:off x="3554413" y="1720503"/>
            <a:ext cx="485775" cy="514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기계</a:t>
            </a:r>
            <a:endParaRPr lang="en-US" altLang="ko-KR" sz="1000" b="1" dirty="0">
              <a:solidFill>
                <a:srgbClr val="000000"/>
              </a:solidFill>
              <a:latin typeface="맑은 고딕" pitchFamily="50" charset="-127"/>
            </a:endParaRPr>
          </a:p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학습</a:t>
            </a:r>
          </a:p>
        </p:txBody>
      </p:sp>
      <p:sp>
        <p:nvSpPr>
          <p:cNvPr id="17" name="순서도: 자기 디스크 16"/>
          <p:cNvSpPr/>
          <p:nvPr/>
        </p:nvSpPr>
        <p:spPr bwMode="auto">
          <a:xfrm>
            <a:off x="863600" y="1431578"/>
            <a:ext cx="484188" cy="34925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ko-KR" altLang="en-US" sz="1000" b="1" dirty="0"/>
              <a:t>정형</a:t>
            </a:r>
          </a:p>
        </p:txBody>
      </p:sp>
      <p:sp>
        <p:nvSpPr>
          <p:cNvPr id="18" name="순서도: 다중 문서 17"/>
          <p:cNvSpPr/>
          <p:nvPr/>
        </p:nvSpPr>
        <p:spPr bwMode="auto">
          <a:xfrm>
            <a:off x="863600" y="2252316"/>
            <a:ext cx="481013" cy="412750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>
                <a:solidFill>
                  <a:srgbClr val="000000"/>
                </a:solidFill>
                <a:latin typeface="맑은 고딕"/>
              </a:rPr>
              <a:t>비정형</a:t>
            </a:r>
          </a:p>
        </p:txBody>
      </p:sp>
      <p:sp>
        <p:nvSpPr>
          <p:cNvPr id="19" name="순서도: 내부 저장소 18"/>
          <p:cNvSpPr/>
          <p:nvPr/>
        </p:nvSpPr>
        <p:spPr bwMode="auto">
          <a:xfrm>
            <a:off x="858838" y="1839566"/>
            <a:ext cx="485775" cy="373062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err="1">
                <a:latin typeface="+mn-ea"/>
              </a:rPr>
              <a:t>준정형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107538" name="직선 화살표 연결선 19"/>
          <p:cNvCxnSpPr>
            <a:cxnSpLocks noChangeShapeType="1"/>
          </p:cNvCxnSpPr>
          <p:nvPr/>
        </p:nvCxnSpPr>
        <p:spPr bwMode="auto">
          <a:xfrm>
            <a:off x="1433513" y="1720503"/>
            <a:ext cx="415925" cy="603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7539" name="직선 화살표 연결선 20"/>
          <p:cNvCxnSpPr>
            <a:cxnSpLocks noChangeShapeType="1"/>
          </p:cNvCxnSpPr>
          <p:nvPr/>
        </p:nvCxnSpPr>
        <p:spPr bwMode="auto">
          <a:xfrm>
            <a:off x="1433513" y="2012603"/>
            <a:ext cx="415925" cy="15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7540" name="직선 화살표 연결선 21"/>
          <p:cNvCxnSpPr>
            <a:cxnSpLocks noChangeShapeType="1"/>
          </p:cNvCxnSpPr>
          <p:nvPr/>
        </p:nvCxnSpPr>
        <p:spPr bwMode="auto">
          <a:xfrm flipV="1">
            <a:off x="1433513" y="2255491"/>
            <a:ext cx="452437" cy="158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107541" name="그룹 22"/>
          <p:cNvGrpSpPr>
            <a:grpSpLocks/>
          </p:cNvGrpSpPr>
          <p:nvPr/>
        </p:nvGrpSpPr>
        <p:grpSpPr bwMode="auto">
          <a:xfrm>
            <a:off x="5253038" y="1391891"/>
            <a:ext cx="4137025" cy="2646362"/>
            <a:chOff x="5438303" y="1639863"/>
            <a:chExt cx="4136601" cy="2647336"/>
          </a:xfrm>
        </p:grpSpPr>
        <p:sp>
          <p:nvSpPr>
            <p:cNvPr id="24" name="Rectangle 5"/>
            <p:cNvSpPr>
              <a:spLocks noChangeArrowheads="1"/>
            </p:cNvSpPr>
            <p:nvPr/>
          </p:nvSpPr>
          <p:spPr bwMode="gray">
            <a:xfrm>
              <a:off x="5438303" y="1639863"/>
              <a:ext cx="839798" cy="21436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모니터링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및 관리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1.Zookeeper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6328262" y="1647481"/>
              <a:ext cx="620721" cy="21360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워크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000" b="1" dirty="0" err="1">
                  <a:solidFill>
                    <a:srgbClr val="000000"/>
                  </a:solidFill>
                  <a:latin typeface="맑은 고딕" pitchFamily="50" charset="-127"/>
                </a:rPr>
                <a:t>플로우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2.Oozie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6992367" y="1641507"/>
              <a:ext cx="620721" cy="1677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분산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데이터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스토어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3.HBase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7665595" y="1639864"/>
              <a:ext cx="620721" cy="7623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데이터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배치분석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4.Pig</a:t>
              </a: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5.Hive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8322829" y="1639863"/>
              <a:ext cx="730260" cy="7623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기계학습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6.Mahout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29" name="Rectangle 5"/>
            <p:cNvSpPr>
              <a:spLocks noChangeArrowheads="1"/>
            </p:cNvSpPr>
            <p:nvPr/>
          </p:nvSpPr>
          <p:spPr bwMode="gray">
            <a:xfrm>
              <a:off x="7657807" y="2439078"/>
              <a:ext cx="1395282" cy="456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메타데이터 관리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7.HCatalog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7665595" y="2945554"/>
              <a:ext cx="1387494" cy="3739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분산병렬처리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(</a:t>
              </a:r>
              <a:r>
                <a:rPr lang="ko-KR" altLang="en-US" sz="1000" b="1" dirty="0" err="1">
                  <a:solidFill>
                    <a:srgbClr val="000000"/>
                  </a:solidFill>
                  <a:latin typeface="맑은 고딕" pitchFamily="50" charset="-127"/>
                </a:rPr>
                <a:t>맵리듀스</a:t>
              </a: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)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gray">
            <a:xfrm>
              <a:off x="6992367" y="3370641"/>
              <a:ext cx="2060722" cy="4128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분산파일시스템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(HDFS)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5438303" y="3820011"/>
              <a:ext cx="2154266" cy="467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비정형 데이터 수집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9.Chukwa 10.Flume 11.Scribe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7633696" y="3820010"/>
              <a:ext cx="1419394" cy="456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정형 데이터 수집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12.Sqoop 13.Hiho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9100235" y="1643888"/>
              <a:ext cx="474669" cy="2632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데이터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직렬화</a:t>
              </a:r>
              <a:endParaRPr lang="en-US" altLang="ko-KR" sz="1000" b="1" dirty="0">
                <a:solidFill>
                  <a:srgbClr val="000000"/>
                </a:solidFill>
                <a:latin typeface="맑은 고딕" pitchFamily="50" charset="-127"/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8.Avro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107542" name="그룹 34"/>
          <p:cNvGrpSpPr>
            <a:grpSpLocks/>
          </p:cNvGrpSpPr>
          <p:nvPr/>
        </p:nvGrpSpPr>
        <p:grpSpPr bwMode="auto">
          <a:xfrm>
            <a:off x="1849438" y="2638078"/>
            <a:ext cx="752475" cy="1004888"/>
            <a:chOff x="73906" y="2479662"/>
            <a:chExt cx="753107" cy="1115612"/>
          </a:xfrm>
        </p:grpSpPr>
        <p:sp>
          <p:nvSpPr>
            <p:cNvPr id="107553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129515" y="2588932"/>
              <a:ext cx="646656" cy="2009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8" name="Rectangle 5"/>
            <p:cNvSpPr>
              <a:spLocks noChangeArrowheads="1"/>
            </p:cNvSpPr>
            <p:nvPr/>
          </p:nvSpPr>
          <p:spPr bwMode="gray">
            <a:xfrm>
              <a:off x="119982" y="2826859"/>
              <a:ext cx="656189" cy="2009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39" name="순서도: 자기 디스크 38"/>
            <p:cNvSpPr/>
            <p:nvPr/>
          </p:nvSpPr>
          <p:spPr bwMode="auto">
            <a:xfrm>
              <a:off x="119982" y="3158194"/>
              <a:ext cx="648244" cy="313711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en-US" altLang="ko-KR" sz="1000" b="1" dirty="0"/>
                <a:t>File System</a:t>
              </a:r>
              <a:endParaRPr lang="ko-KR" altLang="en-US" sz="1000" b="1" dirty="0"/>
            </a:p>
          </p:txBody>
        </p:sp>
      </p:grpSp>
      <p:grpSp>
        <p:nvGrpSpPr>
          <p:cNvPr id="107543" name="그룹 39"/>
          <p:cNvGrpSpPr>
            <a:grpSpLocks/>
          </p:cNvGrpSpPr>
          <p:nvPr/>
        </p:nvGrpSpPr>
        <p:grpSpPr bwMode="auto">
          <a:xfrm>
            <a:off x="2652713" y="2638078"/>
            <a:ext cx="752475" cy="1017588"/>
            <a:chOff x="73906" y="2479662"/>
            <a:chExt cx="753107" cy="1115612"/>
          </a:xfrm>
        </p:grpSpPr>
        <p:sp>
          <p:nvSpPr>
            <p:cNvPr id="107549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gray">
            <a:xfrm>
              <a:off x="119982" y="2589309"/>
              <a:ext cx="648244" cy="2001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43" name="Rectangle 5"/>
            <p:cNvSpPr>
              <a:spLocks noChangeArrowheads="1"/>
            </p:cNvSpPr>
            <p:nvPr/>
          </p:nvSpPr>
          <p:spPr bwMode="gray">
            <a:xfrm>
              <a:off x="119982" y="2827747"/>
              <a:ext cx="656189" cy="2001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44" name="순서도: 자기 디스크 43"/>
            <p:cNvSpPr/>
            <p:nvPr/>
          </p:nvSpPr>
          <p:spPr bwMode="auto">
            <a:xfrm>
              <a:off x="119982" y="3158427"/>
              <a:ext cx="648244" cy="313276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en-US" altLang="ko-KR" sz="1000" b="1" dirty="0"/>
                <a:t>File System</a:t>
              </a:r>
              <a:endParaRPr lang="ko-KR" altLang="en-US" sz="1000" b="1" dirty="0"/>
            </a:p>
          </p:txBody>
        </p:sp>
      </p:grpSp>
      <p:grpSp>
        <p:nvGrpSpPr>
          <p:cNvPr id="107544" name="그룹 44"/>
          <p:cNvGrpSpPr>
            <a:grpSpLocks/>
          </p:cNvGrpSpPr>
          <p:nvPr/>
        </p:nvGrpSpPr>
        <p:grpSpPr bwMode="auto">
          <a:xfrm>
            <a:off x="3441700" y="2638078"/>
            <a:ext cx="754063" cy="1017588"/>
            <a:chOff x="73906" y="2479662"/>
            <a:chExt cx="753107" cy="1115612"/>
          </a:xfrm>
        </p:grpSpPr>
        <p:sp>
          <p:nvSpPr>
            <p:cNvPr id="107545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47" name="Rectangle 5"/>
            <p:cNvSpPr>
              <a:spLocks noChangeArrowheads="1"/>
            </p:cNvSpPr>
            <p:nvPr/>
          </p:nvSpPr>
          <p:spPr bwMode="gray">
            <a:xfrm>
              <a:off x="119886" y="2589309"/>
              <a:ext cx="648464" cy="2001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48" name="Rectangle 5"/>
            <p:cNvSpPr>
              <a:spLocks noChangeArrowheads="1"/>
            </p:cNvSpPr>
            <p:nvPr/>
          </p:nvSpPr>
          <p:spPr bwMode="gray">
            <a:xfrm>
              <a:off x="119886" y="2827747"/>
              <a:ext cx="656392" cy="2001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49" name="순서도: 자기 디스크 48"/>
            <p:cNvSpPr/>
            <p:nvPr/>
          </p:nvSpPr>
          <p:spPr bwMode="auto">
            <a:xfrm>
              <a:off x="119886" y="3158427"/>
              <a:ext cx="648464" cy="313276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en-US" altLang="ko-KR" sz="1000" b="1" dirty="0"/>
                <a:t>File System</a:t>
              </a:r>
              <a:endParaRPr lang="ko-KR" altLang="en-US" sz="10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저장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처리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Layer -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하이브리드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DW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085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72890"/>
            <a:ext cx="4670425" cy="29416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473075" y="980728"/>
            <a:ext cx="4191000" cy="31591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하이브리드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DW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구성 및 </a:t>
            </a:r>
            <a:r>
              <a:rPr lang="en-US" altLang="ko-KR" sz="1200" b="1">
                <a:solidFill>
                  <a:srgbClr val="000000"/>
                </a:solidFill>
                <a:latin typeface="맑은 고딕" pitchFamily="50" charset="-127"/>
              </a:rPr>
              <a:t>SQL </a:t>
            </a: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쿼리 도구</a:t>
            </a:r>
            <a:endParaRPr lang="ko-KR" altLang="en-US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73075" y="1296640"/>
            <a:ext cx="4191000" cy="297656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000" dirty="0">
              <a:solidFill>
                <a:srgbClr val="000000"/>
              </a:solidFill>
            </a:endParaRPr>
          </a:p>
        </p:txBody>
      </p:sp>
      <p:grpSp>
        <p:nvGrpSpPr>
          <p:cNvPr id="108550" name="그룹 6"/>
          <p:cNvGrpSpPr>
            <a:grpSpLocks/>
          </p:cNvGrpSpPr>
          <p:nvPr/>
        </p:nvGrpSpPr>
        <p:grpSpPr bwMode="auto">
          <a:xfrm>
            <a:off x="695325" y="1620490"/>
            <a:ext cx="3784600" cy="2384425"/>
            <a:chOff x="5586455" y="1585814"/>
            <a:chExt cx="3784065" cy="2384140"/>
          </a:xfrm>
        </p:grpSpPr>
        <p:sp>
          <p:nvSpPr>
            <p:cNvPr id="8" name="모서리가 둥근 직사각형 7"/>
            <p:cNvSpPr/>
            <p:nvPr/>
          </p:nvSpPr>
          <p:spPr bwMode="gray">
            <a:xfrm>
              <a:off x="5586455" y="3144553"/>
              <a:ext cx="1739654" cy="825401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88642" tIns="0" rIns="88642" bIns="0"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RDBMS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- 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Oracle DW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- MS MSSQL</a:t>
              </a:r>
              <a:endParaRPr lang="ko-KR" altLang="en-US" sz="1200" dirty="0">
                <a:solidFill>
                  <a:schemeClr val="tx1"/>
                </a:solidFill>
                <a:latin typeface="+mn-ea"/>
                <a:cs typeface="JBold" pitchFamily="18" charset="-127"/>
              </a:endParaRPr>
            </a:p>
          </p:txBody>
        </p:sp>
        <p:sp>
          <p:nvSpPr>
            <p:cNvPr id="10" name="오각형 9"/>
            <p:cNvSpPr/>
            <p:nvPr/>
          </p:nvSpPr>
          <p:spPr bwMode="gray">
            <a:xfrm>
              <a:off x="6307078" y="1585814"/>
              <a:ext cx="2699956" cy="800004"/>
            </a:xfrm>
            <a:prstGeom prst="homePlat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88642" tIns="0" rIns="88642" bIns="0" anchor="ctr"/>
            <a:lstStyle/>
            <a:p>
              <a:pPr algn="ctr">
                <a:defRPr/>
              </a:pPr>
              <a:r>
                <a:rPr lang="en-US" altLang="ko-KR" sz="1400" b="1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HDFS/HBase</a:t>
              </a:r>
              <a:endParaRPr lang="en-US" altLang="ko-KR" sz="1400" b="1" dirty="0">
                <a:solidFill>
                  <a:schemeClr val="tx1"/>
                </a:solidFill>
                <a:latin typeface="+mn-ea"/>
                <a:cs typeface="JBold" pitchFamily="18" charset="-127"/>
              </a:endParaRPr>
            </a:p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- Hive(MapReduce)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- </a:t>
              </a:r>
              <a:r>
                <a:rPr lang="ko-KR" altLang="en-US" sz="120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타조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임팔라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(SQL on Hadoop)</a:t>
              </a:r>
              <a:endParaRPr lang="ko-KR" altLang="en-US" sz="1200" dirty="0">
                <a:solidFill>
                  <a:schemeClr val="tx1"/>
                </a:solidFill>
                <a:latin typeface="+mn-ea"/>
                <a:cs typeface="JBold" pitchFamily="18" charset="-127"/>
              </a:endParaRPr>
            </a:p>
          </p:txBody>
        </p:sp>
        <p:cxnSp>
          <p:nvCxnSpPr>
            <p:cNvPr id="11" name="직선 화살표 연결선 10"/>
            <p:cNvCxnSpPr>
              <a:stCxn id="10" idx="2"/>
              <a:endCxn id="8" idx="0"/>
            </p:cNvCxnSpPr>
            <p:nvPr/>
          </p:nvCxnSpPr>
          <p:spPr>
            <a:xfrm flipH="1">
              <a:off x="6456282" y="2385818"/>
              <a:ext cx="999984" cy="758734"/>
            </a:xfrm>
            <a:prstGeom prst="straightConnector1">
              <a:avLst/>
            </a:prstGeom>
            <a:ln>
              <a:headEnd type="oval"/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2" name="모서리가 둥근 직사각형 11"/>
            <p:cNvSpPr/>
            <p:nvPr/>
          </p:nvSpPr>
          <p:spPr bwMode="gray">
            <a:xfrm>
              <a:off x="7545153" y="3144553"/>
              <a:ext cx="1825367" cy="825401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88642" tIns="0" rIns="88642" bIns="0" anchor="ctr"/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MPP</a:t>
              </a:r>
            </a:p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- 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Oracle ExaData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  <a:latin typeface="+mn-ea"/>
                  <a:cs typeface="JBold" pitchFamily="18" charset="-127"/>
                </a:rPr>
                <a:t>- EMC GreenPlum</a:t>
              </a:r>
              <a:endParaRPr lang="ko-KR" altLang="en-US" sz="1200" dirty="0">
                <a:solidFill>
                  <a:schemeClr val="tx1"/>
                </a:solidFill>
                <a:latin typeface="+mn-ea"/>
                <a:cs typeface="JBold" pitchFamily="18" charset="-127"/>
              </a:endParaRPr>
            </a:p>
          </p:txBody>
        </p:sp>
        <p:cxnSp>
          <p:nvCxnSpPr>
            <p:cNvPr id="13" name="직선 화살표 연결선 12"/>
            <p:cNvCxnSpPr>
              <a:stCxn id="10" idx="2"/>
              <a:endCxn id="12" idx="0"/>
            </p:cNvCxnSpPr>
            <p:nvPr/>
          </p:nvCxnSpPr>
          <p:spPr>
            <a:xfrm>
              <a:off x="7456266" y="2385818"/>
              <a:ext cx="1001571" cy="758734"/>
            </a:xfrm>
            <a:prstGeom prst="straightConnector1">
              <a:avLst/>
            </a:prstGeom>
            <a:ln>
              <a:headEnd type="oval"/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108551" name="TextBox 13"/>
          <p:cNvSpPr txBox="1">
            <a:spLocks noChangeArrowheads="1"/>
          </p:cNvSpPr>
          <p:nvPr/>
        </p:nvSpPr>
        <p:spPr bwMode="auto">
          <a:xfrm>
            <a:off x="6261100" y="4892328"/>
            <a:ext cx="19796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/>
              <a:t>[</a:t>
            </a:r>
            <a:r>
              <a:rPr lang="ko-KR" altLang="en-US" sz="1200"/>
              <a:t>다음의 광고 분석 서비스</a:t>
            </a:r>
            <a:r>
              <a:rPr lang="en-US" altLang="ko-KR" sz="1200"/>
              <a:t>]</a:t>
            </a:r>
            <a:endParaRPr lang="ko-KR" altLang="en-US" sz="1200"/>
          </a:p>
        </p:txBody>
      </p:sp>
      <p:sp>
        <p:nvSpPr>
          <p:cNvPr id="15" name="직사각형 14"/>
          <p:cNvSpPr/>
          <p:nvPr/>
        </p:nvSpPr>
        <p:spPr>
          <a:xfrm>
            <a:off x="474663" y="4277965"/>
            <a:ext cx="4189412" cy="1784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Raw Data </a:t>
            </a:r>
          </a:p>
          <a:p>
            <a:pPr>
              <a:defRPr/>
            </a:pP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HDFS</a:t>
            </a:r>
            <a:r>
              <a:rPr lang="ko-KR" alt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에 저장</a:t>
            </a:r>
            <a:endParaRPr lang="en-US" altLang="ko-KR" sz="11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1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Summary </a:t>
            </a: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Data</a:t>
            </a:r>
          </a:p>
          <a:p>
            <a:pPr>
              <a:defRPr/>
            </a:pP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Hive, RDBMS</a:t>
            </a:r>
            <a:r>
              <a:rPr lang="en-US" altLang="ko-KR" sz="11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, MPP</a:t>
            </a:r>
            <a:r>
              <a:rPr lang="ko-KR" altLang="en-US" sz="11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에 통합 저장</a:t>
            </a:r>
            <a:endParaRPr lang="en-US" altLang="ko-KR" sz="11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1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Batch Processing </a:t>
            </a:r>
            <a:endParaRPr lang="en-US" altLang="ko-KR" sz="11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</a:t>
            </a:r>
            <a:r>
              <a:rPr lang="en-US" altLang="ko-KR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MapReduce</a:t>
            </a: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/Hive SQL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1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Report </a:t>
            </a:r>
            <a:endParaRPr lang="en-US" altLang="ko-KR" sz="11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</a:t>
            </a:r>
            <a:r>
              <a:rPr lang="en-US" altLang="ko-KR" sz="11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RDBMS Query</a:t>
            </a:r>
            <a:endParaRPr lang="en-US" altLang="ko-KR" sz="11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1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Ad-hoc </a:t>
            </a: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Query</a:t>
            </a:r>
          </a:p>
          <a:p>
            <a:pPr>
              <a:defRPr/>
            </a:pP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 -&gt; </a:t>
            </a:r>
            <a:r>
              <a:rPr lang="ko-KR" alt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엑사</a:t>
            </a: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제조</a:t>
            </a: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), </a:t>
            </a:r>
            <a:r>
              <a:rPr lang="ko-KR" alt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그린플럼</a:t>
            </a: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포털</a:t>
            </a:r>
            <a:r>
              <a:rPr lang="en-US" altLang="ko-KR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시대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빅데이터의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대 속성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812540" y="1714488"/>
            <a:ext cx="8280920" cy="4643470"/>
            <a:chOff x="179512" y="1556792"/>
            <a:chExt cx="8280920" cy="4968552"/>
          </a:xfrm>
          <a:solidFill>
            <a:sysClr val="window" lastClr="FFFFFF"/>
          </a:solidFill>
        </p:grpSpPr>
        <p:sp>
          <p:nvSpPr>
            <p:cNvPr id="23" name="직사각형 22"/>
            <p:cNvSpPr/>
            <p:nvPr/>
          </p:nvSpPr>
          <p:spPr>
            <a:xfrm>
              <a:off x="179512" y="1556792"/>
              <a:ext cx="8280920" cy="4968552"/>
            </a:xfrm>
            <a:prstGeom prst="rect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endParaRPr kumimoji="0" lang="ko-KR" altLang="en-US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Text Box 30"/>
            <p:cNvSpPr txBox="1">
              <a:spLocks noChangeArrowheads="1"/>
            </p:cNvSpPr>
            <p:nvPr/>
          </p:nvSpPr>
          <p:spPr bwMode="auto">
            <a:xfrm>
              <a:off x="467544" y="2492896"/>
              <a:ext cx="1223690" cy="306270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latinLnBrk="0">
                <a:spcBef>
                  <a:spcPct val="50000"/>
                </a:spcBef>
                <a:defRPr/>
              </a:pPr>
              <a:endParaRPr kumimoji="0" lang="en-US" altLang="ko-KR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atinLnBrk="0">
                <a:spcBef>
                  <a:spcPct val="50000"/>
                </a:spcBef>
                <a:defRPr/>
              </a:pPr>
              <a:r>
                <a:rPr kumimoji="0" lang="ko-KR" altLang="en-US" b="1" dirty="0" smtClean="0">
                  <a:solidFill>
                    <a:srgbClr val="00B050"/>
                  </a:solidFill>
                  <a:latin typeface="나눔고딕" pitchFamily="50" charset="-127"/>
                  <a:ea typeface="나눔고딕" pitchFamily="50" charset="-127"/>
                </a:rPr>
                <a:t>데이터의</a:t>
              </a:r>
              <a:endParaRPr kumimoji="0" lang="en-US" altLang="ko-KR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atinLnBrk="0">
                <a:spcBef>
                  <a:spcPct val="50000"/>
                </a:spcBef>
                <a:defRPr/>
              </a:pPr>
              <a:r>
                <a:rPr kumimoji="0" lang="ko-KR" altLang="en-US" b="1" dirty="0" smtClean="0">
                  <a:solidFill>
                    <a:srgbClr val="00B050"/>
                  </a:solidFill>
                  <a:latin typeface="나눔고딕" pitchFamily="50" charset="-127"/>
                  <a:ea typeface="나눔고딕" pitchFamily="50" charset="-127"/>
                </a:rPr>
                <a:t>규모</a:t>
              </a:r>
              <a:endParaRPr kumimoji="0" lang="en-US" altLang="ko-KR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atinLnBrk="0">
                <a:spcBef>
                  <a:spcPct val="50000"/>
                </a:spcBef>
                <a:defRPr/>
              </a:pPr>
              <a:endParaRPr kumimoji="0" lang="en-US" altLang="ko-KR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atinLnBrk="0">
                <a:spcBef>
                  <a:spcPct val="50000"/>
                </a:spcBef>
                <a:defRPr/>
              </a:pPr>
              <a:endParaRPr kumimoji="0" lang="en-US" altLang="ko-KR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atinLnBrk="0">
                <a:spcBef>
                  <a:spcPct val="50000"/>
                </a:spcBef>
                <a:defRPr/>
              </a:pPr>
              <a:endParaRPr kumimoji="0" lang="ko-KR" altLang="en-US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atinLnBrk="0">
                <a:spcBef>
                  <a:spcPct val="50000"/>
                </a:spcBef>
                <a:defRPr/>
              </a:pPr>
              <a:r>
                <a:rPr kumimoji="0" lang="en-US" altLang="ko-KR" b="1" dirty="0">
                  <a:solidFill>
                    <a:srgbClr val="00B050"/>
                  </a:solidFill>
                  <a:latin typeface="나눔고딕" pitchFamily="50" charset="-127"/>
                  <a:ea typeface="나눔고딕" pitchFamily="50" charset="-127"/>
                </a:rPr>
                <a:t>Volume</a:t>
              </a:r>
              <a:endParaRPr kumimoji="0" lang="ko-KR" altLang="en-US" b="1" dirty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Text Box 32"/>
            <p:cNvSpPr txBox="1">
              <a:spLocks noChangeArrowheads="1"/>
            </p:cNvSpPr>
            <p:nvPr/>
          </p:nvSpPr>
          <p:spPr bwMode="auto">
            <a:xfrm>
              <a:off x="1763688" y="5157192"/>
              <a:ext cx="6480720" cy="32932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latinLnBrk="0">
                <a:spcBef>
                  <a:spcPct val="50000"/>
                </a:spcBef>
                <a:defRPr/>
              </a:pPr>
              <a:r>
                <a:rPr kumimoji="0" lang="en-US" altLang="ko-KR" sz="1400" b="1" dirty="0" smtClean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'70~'80            90</a:t>
              </a:r>
              <a:r>
                <a:rPr kumimoji="0" lang="ko-KR" altLang="en-US" sz="1400" b="1" dirty="0" smtClean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년대       </a:t>
              </a:r>
              <a:r>
                <a:rPr kumimoji="0" lang="en-US" altLang="ko-KR" sz="1400" b="1" dirty="0" smtClean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90</a:t>
              </a:r>
              <a:r>
                <a:rPr kumimoji="0" lang="ko-KR" altLang="en-US" sz="1400" b="1" dirty="0" smtClean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년대 후반 이후                 현재 </a:t>
              </a:r>
              <a:r>
                <a:rPr kumimoji="0" lang="en-US" altLang="ko-KR" sz="1400" b="1" dirty="0" smtClean="0">
                  <a:solidFill>
                    <a:srgbClr val="002060"/>
                  </a:solidFill>
                  <a:latin typeface="나눔고딕" pitchFamily="50" charset="-127"/>
                  <a:ea typeface="나눔고딕" pitchFamily="50" charset="-127"/>
                </a:rPr>
                <a:t>~ </a:t>
              </a:r>
              <a:endParaRPr kumimoji="0" lang="ko-KR" altLang="en-US" sz="1400" b="1" dirty="0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Text Box 40"/>
            <p:cNvSpPr txBox="1">
              <a:spLocks noChangeArrowheads="1"/>
            </p:cNvSpPr>
            <p:nvPr/>
          </p:nvSpPr>
          <p:spPr bwMode="auto">
            <a:xfrm>
              <a:off x="467544" y="1924090"/>
              <a:ext cx="7704856" cy="8397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latinLnBrk="0">
                <a:spcBef>
                  <a:spcPct val="50000"/>
                </a:spcBef>
                <a:defRPr/>
              </a:pPr>
              <a:r>
                <a:rPr kumimoji="0" lang="ko-KR" altLang="en-US" b="1" dirty="0">
                  <a:solidFill>
                    <a:srgbClr val="0070C0"/>
                  </a:solidFill>
                  <a:latin typeface="나눔고딕" pitchFamily="50" charset="-127"/>
                  <a:ea typeface="나눔고딕" pitchFamily="50" charset="-127"/>
                </a:rPr>
                <a:t>데이터의 </a:t>
              </a:r>
              <a:r>
                <a:rPr kumimoji="0" lang="ko-KR" altLang="en-US" b="1" dirty="0" smtClean="0">
                  <a:solidFill>
                    <a:srgbClr val="0070C0"/>
                  </a:solidFill>
                  <a:latin typeface="나눔고딕" pitchFamily="50" charset="-127"/>
                  <a:ea typeface="나눔고딕" pitchFamily="50" charset="-127"/>
                </a:rPr>
                <a:t>다양성                                                              </a:t>
              </a:r>
              <a:r>
                <a:rPr kumimoji="0" lang="en-US" altLang="ko-KR" b="1" dirty="0" smtClean="0">
                  <a:solidFill>
                    <a:srgbClr val="0070C0"/>
                  </a:solidFill>
                  <a:latin typeface="나눔고딕" pitchFamily="50" charset="-127"/>
                  <a:ea typeface="나눔고딕" pitchFamily="50" charset="-127"/>
                </a:rPr>
                <a:t>Variety</a:t>
              </a:r>
              <a:endParaRPr kumimoji="0" lang="en-US" altLang="ko-KR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atinLnBrk="0">
                <a:spcBef>
                  <a:spcPct val="50000"/>
                </a:spcBef>
                <a:defRPr/>
              </a:pPr>
              <a:endParaRPr kumimoji="0" lang="ko-KR" altLang="en-US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Line 41"/>
            <p:cNvSpPr>
              <a:spLocks noChangeShapeType="1"/>
            </p:cNvSpPr>
            <p:nvPr/>
          </p:nvSpPr>
          <p:spPr bwMode="auto">
            <a:xfrm>
              <a:off x="468313" y="5540399"/>
              <a:ext cx="7559675" cy="0"/>
            </a:xfrm>
            <a:prstGeom prst="line">
              <a:avLst/>
            </a:prstGeom>
            <a:grp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latinLnBrk="0">
                <a:defRPr/>
              </a:pPr>
              <a:endParaRPr kumimoji="0" lang="ko-KR" altLang="en-US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" name="Line 43"/>
            <p:cNvSpPr>
              <a:spLocks noChangeShapeType="1"/>
            </p:cNvSpPr>
            <p:nvPr/>
          </p:nvSpPr>
          <p:spPr bwMode="auto">
            <a:xfrm>
              <a:off x="539750" y="2300312"/>
              <a:ext cx="7559675" cy="0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</p:spPr>
          <p:txBody>
            <a:bodyPr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latinLnBrk="0">
                <a:defRPr/>
              </a:pPr>
              <a:endParaRPr kumimoji="0" lang="ko-KR" altLang="en-US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" name="Line 44"/>
            <p:cNvSpPr>
              <a:spLocks noChangeShapeType="1"/>
            </p:cNvSpPr>
            <p:nvPr/>
          </p:nvSpPr>
          <p:spPr bwMode="auto">
            <a:xfrm>
              <a:off x="1547813" y="2373337"/>
              <a:ext cx="0" cy="3024187"/>
            </a:xfrm>
            <a:prstGeom prst="line">
              <a:avLst/>
            </a:prstGeom>
            <a:grpFill/>
            <a:ln w="57150">
              <a:solidFill>
                <a:srgbClr val="92D050"/>
              </a:solidFill>
              <a:round/>
              <a:headEnd/>
              <a:tailEnd type="triangle" w="med" len="med"/>
            </a:ln>
            <a:effectLst/>
          </p:spPr>
          <p:txBody>
            <a:bodyPr lIns="45720" tIns="0" rIns="45720" bIns="0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latinLnBrk="0">
                <a:defRPr/>
              </a:pPr>
              <a:endParaRPr kumimoji="0" lang="ko-KR" altLang="en-US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Text Box 45"/>
            <p:cNvSpPr txBox="1">
              <a:spLocks noChangeArrowheads="1"/>
            </p:cNvSpPr>
            <p:nvPr/>
          </p:nvSpPr>
          <p:spPr bwMode="auto">
            <a:xfrm>
              <a:off x="467544" y="5629527"/>
              <a:ext cx="7632848" cy="395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latinLnBrk="0">
                <a:spcBef>
                  <a:spcPct val="50000"/>
                </a:spcBef>
                <a:defRPr/>
              </a:pPr>
              <a:r>
                <a:rPr kumimoji="0" lang="ko-KR" altLang="en-US" b="1" dirty="0">
                  <a:solidFill>
                    <a:srgbClr val="C00000"/>
                  </a:solidFill>
                  <a:latin typeface="나눔고딕" pitchFamily="50" charset="-127"/>
                  <a:ea typeface="나눔고딕" pitchFamily="50" charset="-127"/>
                </a:rPr>
                <a:t>데이터의 </a:t>
              </a:r>
              <a:r>
                <a:rPr kumimoji="0" lang="ko-KR" altLang="en-US" b="1" dirty="0" smtClean="0">
                  <a:solidFill>
                    <a:srgbClr val="C00000"/>
                  </a:solidFill>
                  <a:latin typeface="나눔고딕" pitchFamily="50" charset="-127"/>
                  <a:ea typeface="나눔고딕" pitchFamily="50" charset="-127"/>
                </a:rPr>
                <a:t>속도                                                             </a:t>
              </a:r>
              <a:r>
                <a:rPr kumimoji="0" lang="en-US" altLang="ko-KR" b="1" dirty="0" smtClean="0">
                  <a:solidFill>
                    <a:srgbClr val="C00000"/>
                  </a:solidFill>
                  <a:latin typeface="나눔고딕" pitchFamily="50" charset="-127"/>
                  <a:ea typeface="나눔고딕" pitchFamily="50" charset="-127"/>
                </a:rPr>
                <a:t>Velocity</a:t>
              </a:r>
              <a:endParaRPr kumimoji="0" lang="en-US" altLang="ko-KR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3013" name="AutoShape 29"/>
          <p:cNvSpPr>
            <a:spLocks noChangeArrowheads="1"/>
          </p:cNvSpPr>
          <p:nvPr/>
        </p:nvSpPr>
        <p:spPr bwMode="auto">
          <a:xfrm>
            <a:off x="6357938" y="2673350"/>
            <a:ext cx="2449512" cy="2590800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rgbClr val="FFFFFF"/>
              </a:gs>
              <a:gs pos="100000">
                <a:srgbClr val="4F81B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457200" latinLnBrk="0"/>
            <a:r>
              <a:rPr kumimoji="0" lang="en-US" altLang="ko-KR" sz="1400" b="1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IOT(</a:t>
            </a:r>
            <a:r>
              <a:rPr kumimoji="0" lang="ko-KR" altLang="en-US" sz="1400" b="1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사물인터넷</a:t>
            </a:r>
            <a:r>
              <a:rPr kumimoji="0" lang="en-US" altLang="ko-KR" sz="1400" b="1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)</a:t>
            </a:r>
          </a:p>
          <a:p>
            <a:pPr algn="ctr" defTabSz="457200" latinLnBrk="0"/>
            <a:endParaRPr kumimoji="0" lang="en-US" altLang="ko-KR" sz="1400" b="1">
              <a:solidFill>
                <a:srgbClr val="002060"/>
              </a:solidFill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algn="ctr" defTabSz="457200" latinLnBrk="0"/>
            <a:r>
              <a:rPr kumimoji="0" lang="ko-KR" altLang="en-US" sz="1400" b="1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웨어러블</a:t>
            </a:r>
            <a:endParaRPr kumimoji="0" lang="en-US" altLang="ko-KR" sz="1400" b="1">
              <a:solidFill>
                <a:srgbClr val="002060"/>
              </a:solidFill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algn="ctr" defTabSz="457200" latinLnBrk="0"/>
            <a:endParaRPr kumimoji="0" lang="en-US" altLang="ko-KR" sz="1400" b="1">
              <a:solidFill>
                <a:srgbClr val="002060"/>
              </a:solidFill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algn="ctr" defTabSz="457200" latinLnBrk="0"/>
            <a:r>
              <a:rPr kumimoji="0" lang="ko-KR" altLang="en-US" sz="1400" b="1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제조빅데이터</a:t>
            </a:r>
            <a:endParaRPr kumimoji="0" lang="en-US" altLang="ko-KR" sz="1400" b="1">
              <a:solidFill>
                <a:srgbClr val="002060"/>
              </a:solidFill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</p:txBody>
      </p:sp>
      <p:sp>
        <p:nvSpPr>
          <p:cNvPr id="43014" name="AutoShape 28"/>
          <p:cNvSpPr>
            <a:spLocks noChangeArrowheads="1"/>
          </p:cNvSpPr>
          <p:nvPr/>
        </p:nvSpPr>
        <p:spPr bwMode="auto">
          <a:xfrm>
            <a:off x="4702175" y="2690813"/>
            <a:ext cx="1582738" cy="239712"/>
          </a:xfrm>
          <a:prstGeom prst="homePlate">
            <a:avLst>
              <a:gd name="adj" fmla="val 27633"/>
            </a:avLst>
          </a:prstGeom>
          <a:gradFill rotWithShape="1">
            <a:gsLst>
              <a:gs pos="0">
                <a:srgbClr val="FFFFFF"/>
              </a:gs>
              <a:gs pos="100000">
                <a:srgbClr val="4F81B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457200" latinLnBrk="0"/>
            <a:r>
              <a:rPr kumimoji="0" lang="ko-KR" altLang="en-US" sz="1400" b="1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인터넷</a:t>
            </a:r>
            <a:endParaRPr kumimoji="0" lang="en-US" altLang="ko-KR" sz="1400" b="1">
              <a:solidFill>
                <a:srgbClr val="002060"/>
              </a:solidFill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  <a:p>
            <a:pPr algn="ctr" defTabSz="457200" latinLnBrk="0"/>
            <a:r>
              <a:rPr kumimoji="0" lang="ko-KR" altLang="en-US" sz="1400" b="1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모바일</a:t>
            </a:r>
          </a:p>
        </p:txBody>
      </p:sp>
      <p:sp>
        <p:nvSpPr>
          <p:cNvPr id="43015" name="AutoShape 27"/>
          <p:cNvSpPr>
            <a:spLocks noChangeArrowheads="1"/>
          </p:cNvSpPr>
          <p:nvPr/>
        </p:nvSpPr>
        <p:spPr bwMode="auto">
          <a:xfrm>
            <a:off x="3621088" y="2716213"/>
            <a:ext cx="1081087" cy="112712"/>
          </a:xfrm>
          <a:prstGeom prst="homePlate">
            <a:avLst>
              <a:gd name="adj" fmla="val 25000"/>
            </a:avLst>
          </a:prstGeom>
          <a:gradFill rotWithShape="1">
            <a:gsLst>
              <a:gs pos="0">
                <a:srgbClr val="FFFFFF"/>
              </a:gs>
              <a:gs pos="100000">
                <a:srgbClr val="4F81B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457200" latinLnBrk="0"/>
            <a:r>
              <a:rPr kumimoji="0" lang="en-US" altLang="ko-KR" sz="1400" b="1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PC</a:t>
            </a:r>
            <a:endParaRPr kumimoji="0" lang="ko-KR" altLang="en-US" sz="1400" b="1">
              <a:solidFill>
                <a:srgbClr val="002060"/>
              </a:solidFill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</p:txBody>
      </p:sp>
      <p:sp>
        <p:nvSpPr>
          <p:cNvPr id="43016" name="AutoShape 26"/>
          <p:cNvSpPr>
            <a:spLocks noChangeArrowheads="1"/>
          </p:cNvSpPr>
          <p:nvPr/>
        </p:nvSpPr>
        <p:spPr bwMode="auto">
          <a:xfrm>
            <a:off x="2324100" y="2722563"/>
            <a:ext cx="1079500" cy="63500"/>
          </a:xfrm>
          <a:prstGeom prst="homePlate">
            <a:avLst>
              <a:gd name="adj" fmla="val 34787"/>
            </a:avLst>
          </a:prstGeom>
          <a:gradFill rotWithShape="1">
            <a:gsLst>
              <a:gs pos="0">
                <a:srgbClr val="FFFFFF"/>
              </a:gs>
              <a:gs pos="100000">
                <a:srgbClr val="4F81B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defTabSz="457200" latinLnBrk="0"/>
            <a:r>
              <a:rPr kumimoji="0" lang="ko-KR" altLang="en-US" sz="1400" b="1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메인</a:t>
            </a:r>
          </a:p>
          <a:p>
            <a:pPr algn="ctr" defTabSz="457200" latinLnBrk="0"/>
            <a:r>
              <a:rPr kumimoji="0" lang="ko-KR" altLang="en-US" sz="1400" b="1">
                <a:solidFill>
                  <a:srgbClr val="002060"/>
                </a:solidFill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프레임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Layer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579438" y="1246858"/>
            <a:ext cx="3724275" cy="2830512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sz="800">
                <a:solidFill>
                  <a:srgbClr val="000000"/>
                </a:solidFill>
              </a:rPr>
              <a:t> </a:t>
            </a:r>
            <a:r>
              <a:rPr lang="ko-KR" altLang="en-US" sz="800" dirty="0">
                <a:solidFill>
                  <a:srgbClr val="000000"/>
                </a:solidFill>
              </a:rPr>
              <a:t>기존 분석 환경의 한계를 초월하는 </a:t>
            </a:r>
            <a:r>
              <a:rPr lang="ko-KR" altLang="en-US" sz="800" dirty="0" err="1">
                <a:solidFill>
                  <a:srgbClr val="000000"/>
                </a:solidFill>
              </a:rPr>
              <a:t>빅데이터</a:t>
            </a:r>
            <a:r>
              <a:rPr lang="ko-KR" altLang="en-US" sz="800" dirty="0">
                <a:solidFill>
                  <a:srgbClr val="000000"/>
                </a:solidFill>
              </a:rPr>
              <a:t> 분석 환경의 도래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– </a:t>
            </a:r>
            <a:r>
              <a:rPr lang="ko-KR" altLang="en-US" sz="800" dirty="0">
                <a:solidFill>
                  <a:srgbClr val="000000"/>
                </a:solidFill>
              </a:rPr>
              <a:t>처리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ko-KR" altLang="en-US" sz="800" dirty="0">
                <a:solidFill>
                  <a:srgbClr val="000000"/>
                </a:solidFill>
              </a:rPr>
              <a:t>프로세스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ko-KR" altLang="en-US" sz="800" dirty="0">
                <a:solidFill>
                  <a:srgbClr val="000000"/>
                </a:solidFill>
              </a:rPr>
              <a:t>복잡도 높음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– </a:t>
            </a:r>
            <a:r>
              <a:rPr lang="ko-KR" altLang="en-US" sz="800" dirty="0">
                <a:solidFill>
                  <a:srgbClr val="000000"/>
                </a:solidFill>
              </a:rPr>
              <a:t>처리할 </a:t>
            </a:r>
            <a:r>
              <a:rPr lang="ko-KR" altLang="en-US" sz="800" dirty="0" err="1">
                <a:solidFill>
                  <a:srgbClr val="000000"/>
                </a:solidFill>
              </a:rPr>
              <a:t>데이터양이</a:t>
            </a:r>
            <a:r>
              <a:rPr lang="ko-KR" altLang="en-US" sz="800" dirty="0">
                <a:solidFill>
                  <a:srgbClr val="000000"/>
                </a:solidFill>
              </a:rPr>
              <a:t> 방대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– </a:t>
            </a:r>
            <a:r>
              <a:rPr lang="ko-KR" altLang="en-US" sz="800" dirty="0">
                <a:solidFill>
                  <a:srgbClr val="000000"/>
                </a:solidFill>
              </a:rPr>
              <a:t>비정형 데이터의 비중이 높음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– </a:t>
            </a:r>
            <a:r>
              <a:rPr lang="ko-KR" altLang="en-US" sz="800" dirty="0">
                <a:solidFill>
                  <a:srgbClr val="000000"/>
                </a:solidFill>
              </a:rPr>
              <a:t>처리</a:t>
            </a:r>
            <a:r>
              <a:rPr lang="en-US" altLang="ko-KR" sz="800" dirty="0">
                <a:solidFill>
                  <a:srgbClr val="000000"/>
                </a:solidFill>
              </a:rPr>
              <a:t>/</a:t>
            </a:r>
            <a:r>
              <a:rPr lang="ko-KR" altLang="en-US" sz="800" dirty="0">
                <a:solidFill>
                  <a:srgbClr val="000000"/>
                </a:solidFill>
              </a:rPr>
              <a:t>분석 유연성이 높음</a:t>
            </a:r>
          </a:p>
        </p:txBody>
      </p:sp>
      <p:sp>
        <p:nvSpPr>
          <p:cNvPr id="109572" name="Rectangle 5"/>
          <p:cNvSpPr>
            <a:spLocks noChangeArrowheads="1"/>
          </p:cNvSpPr>
          <p:nvPr/>
        </p:nvSpPr>
        <p:spPr bwMode="gray">
          <a:xfrm>
            <a:off x="727075" y="1284958"/>
            <a:ext cx="3394075" cy="950912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>
              <a:solidFill>
                <a:srgbClr val="000000"/>
              </a:solidFill>
              <a:latin typeface="맑은 고딕" pitchFamily="50" charset="-127"/>
            </a:endParaRP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 pitchFamily="50" charset="-127"/>
            </a:endParaRP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 pitchFamily="50" charset="-127"/>
            </a:endParaRP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 pitchFamily="50" charset="-127"/>
            </a:endParaRPr>
          </a:p>
          <a:p>
            <a:pPr algn="ctr"/>
            <a:endParaRPr lang="en-US" altLang="ko-KR" sz="1000" b="1">
              <a:solidFill>
                <a:srgbClr val="000000"/>
              </a:solidFill>
              <a:latin typeface="맑은 고딕" pitchFamily="50" charset="-127"/>
            </a:endParaRPr>
          </a:p>
          <a:p>
            <a:pPr algn="ctr"/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레거시 시스템</a:t>
            </a:r>
          </a:p>
        </p:txBody>
      </p:sp>
      <p:grpSp>
        <p:nvGrpSpPr>
          <p:cNvPr id="109573" name="그룹 5"/>
          <p:cNvGrpSpPr>
            <a:grpSpLocks/>
          </p:cNvGrpSpPr>
          <p:nvPr/>
        </p:nvGrpSpPr>
        <p:grpSpPr bwMode="auto">
          <a:xfrm>
            <a:off x="798513" y="1357983"/>
            <a:ext cx="657225" cy="669925"/>
            <a:chOff x="900057" y="1710877"/>
            <a:chExt cx="657234" cy="669879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1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저장</a:t>
              </a: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gray">
            <a:xfrm>
              <a:off x="900057" y="1980733"/>
              <a:ext cx="657234" cy="40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109574" name="그룹 9"/>
          <p:cNvGrpSpPr>
            <a:grpSpLocks/>
          </p:cNvGrpSpPr>
          <p:nvPr/>
        </p:nvGrpSpPr>
        <p:grpSpPr bwMode="auto">
          <a:xfrm>
            <a:off x="1638300" y="1359570"/>
            <a:ext cx="657225" cy="658813"/>
            <a:chOff x="900057" y="1710877"/>
            <a:chExt cx="657234" cy="659246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검색</a:t>
              </a: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gray">
            <a:xfrm>
              <a:off x="900057" y="1971398"/>
              <a:ext cx="657234" cy="39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검색엔진</a:t>
              </a:r>
            </a:p>
          </p:txBody>
        </p:sp>
      </p:grpSp>
      <p:grpSp>
        <p:nvGrpSpPr>
          <p:cNvPr id="109575" name="그룹 12"/>
          <p:cNvGrpSpPr>
            <a:grpSpLocks/>
          </p:cNvGrpSpPr>
          <p:nvPr/>
        </p:nvGrpSpPr>
        <p:grpSpPr bwMode="auto">
          <a:xfrm>
            <a:off x="2478088" y="1359570"/>
            <a:ext cx="657225" cy="658813"/>
            <a:chOff x="900057" y="1710877"/>
            <a:chExt cx="657234" cy="659246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관리</a:t>
              </a:r>
            </a:p>
          </p:txBody>
        </p:sp>
        <p:sp>
          <p:nvSpPr>
            <p:cNvPr id="15" name="Rectangle 5"/>
            <p:cNvSpPr>
              <a:spLocks noChangeArrowheads="1"/>
            </p:cNvSpPr>
            <p:nvPr/>
          </p:nvSpPr>
          <p:spPr bwMode="gray">
            <a:xfrm>
              <a:off x="900057" y="1971398"/>
              <a:ext cx="657234" cy="39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109576" name="그룹 15"/>
          <p:cNvGrpSpPr>
            <a:grpSpLocks/>
          </p:cNvGrpSpPr>
          <p:nvPr/>
        </p:nvGrpSpPr>
        <p:grpSpPr bwMode="auto">
          <a:xfrm>
            <a:off x="3308350" y="1359570"/>
            <a:ext cx="657225" cy="658813"/>
            <a:chOff x="900057" y="1710877"/>
            <a:chExt cx="657234" cy="659246"/>
          </a:xfrm>
        </p:grpSpPr>
        <p:sp>
          <p:nvSpPr>
            <p:cNvPr id="17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공유</a:t>
              </a:r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gray">
            <a:xfrm>
              <a:off x="900057" y="1971398"/>
              <a:ext cx="657234" cy="39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  <a:latin typeface="맑은 고딕" pitchFamily="50" charset="-127"/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sp>
        <p:nvSpPr>
          <p:cNvPr id="19" name="순서도: 병합 18"/>
          <p:cNvSpPr/>
          <p:nvPr/>
        </p:nvSpPr>
        <p:spPr bwMode="auto">
          <a:xfrm>
            <a:off x="1543050" y="2296195"/>
            <a:ext cx="1741488" cy="217488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/>
          </a:p>
        </p:txBody>
      </p:sp>
      <p:grpSp>
        <p:nvGrpSpPr>
          <p:cNvPr id="109578" name="그룹 19"/>
          <p:cNvGrpSpPr>
            <a:grpSpLocks/>
          </p:cNvGrpSpPr>
          <p:nvPr/>
        </p:nvGrpSpPr>
        <p:grpSpPr bwMode="auto">
          <a:xfrm>
            <a:off x="1127125" y="2586708"/>
            <a:ext cx="657225" cy="669925"/>
            <a:chOff x="900057" y="1710877"/>
            <a:chExt cx="657234" cy="669879"/>
          </a:xfrm>
        </p:grpSpPr>
        <p:sp>
          <p:nvSpPr>
            <p:cNvPr id="21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1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  <a:latin typeface="맑은 고딕" pitchFamily="50" charset="-127"/>
                </a:rPr>
                <a:t>분석</a:t>
              </a: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gray">
            <a:xfrm>
              <a:off x="900057" y="1980733"/>
              <a:ext cx="657234" cy="40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 err="1">
                  <a:solidFill>
                    <a:srgbClr val="000000"/>
                  </a:solidFill>
                  <a:latin typeface="맑은 고딕" pitchFamily="50" charset="-127"/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grpSp>
        <p:nvGrpSpPr>
          <p:cNvPr id="109579" name="그룹 22"/>
          <p:cNvGrpSpPr>
            <a:grpSpLocks/>
          </p:cNvGrpSpPr>
          <p:nvPr/>
        </p:nvGrpSpPr>
        <p:grpSpPr bwMode="auto">
          <a:xfrm>
            <a:off x="1930400" y="2586708"/>
            <a:ext cx="657225" cy="669925"/>
            <a:chOff x="900057" y="1710877"/>
            <a:chExt cx="657234" cy="669879"/>
          </a:xfrm>
        </p:grpSpPr>
        <p:sp>
          <p:nvSpPr>
            <p:cNvPr id="24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1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>
                  <a:solidFill>
                    <a:srgbClr val="000000"/>
                  </a:solidFill>
                  <a:latin typeface="맑은 고딕" pitchFamily="50" charset="-127"/>
                </a:rPr>
                <a:t>서비스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  <p:sp>
          <p:nvSpPr>
            <p:cNvPr id="25" name="Rectangle 5"/>
            <p:cNvSpPr>
              <a:spLocks noChangeArrowheads="1"/>
            </p:cNvSpPr>
            <p:nvPr/>
          </p:nvSpPr>
          <p:spPr bwMode="gray">
            <a:xfrm>
              <a:off x="900057" y="1980733"/>
              <a:ext cx="657234" cy="40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rgbClr val="000000"/>
                  </a:solidFill>
                  <a:latin typeface="맑은 고딕" pitchFamily="50" charset="-127"/>
                </a:rPr>
                <a:t>Web3.0</a:t>
              </a:r>
            </a:p>
            <a:p>
              <a:pPr algn="ctr">
                <a:defRPr/>
              </a:pPr>
              <a:r>
                <a:rPr lang="ko-KR" altLang="en-US" sz="1000" b="1">
                  <a:solidFill>
                    <a:srgbClr val="000000"/>
                  </a:solidFill>
                  <a:latin typeface="맑은 고딕" pitchFamily="50" charset="-127"/>
                </a:rPr>
                <a:t>시각화</a:t>
              </a:r>
              <a:endParaRPr lang="ko-KR" altLang="en-US" sz="1000" b="1" dirty="0">
                <a:solidFill>
                  <a:srgbClr val="000000"/>
                </a:solidFill>
                <a:latin typeface="맑은 고딕" pitchFamily="50" charset="-127"/>
              </a:endParaRPr>
            </a:p>
          </p:txBody>
        </p:sp>
      </p:grpSp>
      <p:sp>
        <p:nvSpPr>
          <p:cNvPr id="109580" name="Rectangle 5"/>
          <p:cNvSpPr>
            <a:spLocks noChangeArrowheads="1"/>
          </p:cNvSpPr>
          <p:nvPr/>
        </p:nvSpPr>
        <p:spPr bwMode="gray">
          <a:xfrm>
            <a:off x="3062288" y="2586708"/>
            <a:ext cx="657225" cy="669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새로운</a:t>
            </a:r>
            <a:endParaRPr lang="en-US" altLang="ko-KR" sz="1000" b="1">
              <a:solidFill>
                <a:srgbClr val="000000"/>
              </a:solidFill>
              <a:latin typeface="맑은 고딕" pitchFamily="50" charset="-127"/>
            </a:endParaRPr>
          </a:p>
          <a:p>
            <a:pPr algn="ctr"/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가치창출</a:t>
            </a:r>
          </a:p>
        </p:txBody>
      </p:sp>
      <p:sp>
        <p:nvSpPr>
          <p:cNvPr id="109581" name="오른쪽 화살표 26"/>
          <p:cNvSpPr>
            <a:spLocks noChangeArrowheads="1"/>
          </p:cNvSpPr>
          <p:nvPr/>
        </p:nvSpPr>
        <p:spPr bwMode="auto">
          <a:xfrm>
            <a:off x="2624138" y="2843883"/>
            <a:ext cx="365125" cy="157162"/>
          </a:xfrm>
          <a:prstGeom prst="rightArrow">
            <a:avLst>
              <a:gd name="adj1" fmla="val 50000"/>
              <a:gd name="adj2" fmla="val 49853"/>
            </a:avLst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lang="ko-KR" altLang="en-US" sz="1200"/>
          </a:p>
        </p:txBody>
      </p:sp>
      <p:sp>
        <p:nvSpPr>
          <p:cNvPr id="28" name="오른쪽 화살표 27"/>
          <p:cNvSpPr/>
          <p:nvPr/>
        </p:nvSpPr>
        <p:spPr bwMode="auto">
          <a:xfrm>
            <a:off x="1477963" y="1627858"/>
            <a:ext cx="128587" cy="155575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/>
          </a:p>
        </p:txBody>
      </p:sp>
      <p:sp>
        <p:nvSpPr>
          <p:cNvPr id="29" name="오른쪽 화살표 28"/>
          <p:cNvSpPr/>
          <p:nvPr/>
        </p:nvSpPr>
        <p:spPr bwMode="auto">
          <a:xfrm>
            <a:off x="2319338" y="1627858"/>
            <a:ext cx="128587" cy="155575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/>
          </a:p>
        </p:txBody>
      </p:sp>
      <p:sp>
        <p:nvSpPr>
          <p:cNvPr id="30" name="오른쪽 화살표 29"/>
          <p:cNvSpPr/>
          <p:nvPr/>
        </p:nvSpPr>
        <p:spPr bwMode="auto">
          <a:xfrm>
            <a:off x="3157538" y="1615158"/>
            <a:ext cx="127000" cy="155575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/>
          </a:p>
        </p:txBody>
      </p:sp>
      <p:grpSp>
        <p:nvGrpSpPr>
          <p:cNvPr id="109585" name="그룹 30"/>
          <p:cNvGrpSpPr>
            <a:grpSpLocks/>
          </p:cNvGrpSpPr>
          <p:nvPr/>
        </p:nvGrpSpPr>
        <p:grpSpPr bwMode="auto">
          <a:xfrm>
            <a:off x="4791075" y="916658"/>
            <a:ext cx="4410075" cy="5248275"/>
            <a:chOff x="4740903" y="1066663"/>
            <a:chExt cx="4279630" cy="4995764"/>
          </a:xfrm>
        </p:grpSpPr>
        <p:pic>
          <p:nvPicPr>
            <p:cNvPr id="109590" name="그림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903" y="1066663"/>
              <a:ext cx="4279629" cy="302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591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832" y="4090801"/>
              <a:ext cx="4253700" cy="1452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592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833" y="5525699"/>
              <a:ext cx="4253700" cy="536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Rectangle 5"/>
          <p:cNvSpPr>
            <a:spLocks noChangeArrowheads="1"/>
          </p:cNvSpPr>
          <p:nvPr/>
        </p:nvSpPr>
        <p:spPr bwMode="gray">
          <a:xfrm>
            <a:off x="579438" y="908720"/>
            <a:ext cx="3724275" cy="3381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000000"/>
                </a:solidFill>
              </a:rPr>
              <a:t>빅데이터 분석을 통한 새로운 가치창출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gray">
          <a:xfrm>
            <a:off x="4838700" y="916658"/>
            <a:ext cx="4362450" cy="3635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주요 분석 기법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gray">
          <a:xfrm>
            <a:off x="579438" y="4217070"/>
            <a:ext cx="3714750" cy="3635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시각화 특징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569913" y="4580608"/>
            <a:ext cx="3724275" cy="158432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800"/>
              <a:t>컴퓨터 스크린을 통해 제공되며</a:t>
            </a:r>
            <a:r>
              <a:rPr lang="en-US" altLang="ko-KR" sz="800"/>
              <a:t>, </a:t>
            </a:r>
            <a:r>
              <a:rPr lang="ko-KR" altLang="en-US" sz="800"/>
              <a:t>이것은 곧 수작업이 아닌 컴퓨팅</a:t>
            </a:r>
          </a:p>
          <a:p>
            <a:pPr>
              <a:defRPr/>
            </a:pPr>
            <a:r>
              <a:rPr lang="ko-KR" altLang="en-US" sz="800"/>
              <a:t>시스템을 활용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800"/>
              <a:t>컴퓨팅 시스템을 사용하기 때문에 또한 데이터의 필터링</a:t>
            </a:r>
            <a:r>
              <a:rPr lang="en-US" altLang="ko-KR" sz="800"/>
              <a:t>, </a:t>
            </a:r>
            <a:r>
              <a:rPr lang="ko-KR" altLang="en-US" sz="800"/>
              <a:t>드릴다운</a:t>
            </a:r>
            <a:r>
              <a:rPr lang="en-US" altLang="ko-KR" sz="800"/>
              <a:t>,</a:t>
            </a:r>
          </a:p>
          <a:p>
            <a:pPr>
              <a:defRPr/>
            </a:pPr>
            <a:r>
              <a:rPr lang="ko-KR" altLang="en-US" sz="800"/>
              <a:t>세부 내용의 심화 분석 등 인터랙티브한 기능을 통한 자유로운 데이터</a:t>
            </a:r>
          </a:p>
          <a:p>
            <a:pPr>
              <a:defRPr/>
            </a:pPr>
            <a:r>
              <a:rPr lang="ko-KR" altLang="en-US" sz="800"/>
              <a:t>조작이 가능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800"/>
              <a:t>시각적 표현에 사용된 요소의 물리적인 위치</a:t>
            </a:r>
            <a:r>
              <a:rPr lang="en-US" altLang="ko-KR" sz="800"/>
              <a:t>, </a:t>
            </a:r>
            <a:r>
              <a:rPr lang="ko-KR" altLang="en-US" sz="800"/>
              <a:t>길이</a:t>
            </a:r>
            <a:r>
              <a:rPr lang="en-US" altLang="ko-KR" sz="800"/>
              <a:t>, </a:t>
            </a:r>
            <a:r>
              <a:rPr lang="ko-KR" altLang="en-US" sz="800"/>
              <a:t>모양</a:t>
            </a:r>
            <a:r>
              <a:rPr lang="en-US" altLang="ko-KR" sz="800"/>
              <a:t>, </a:t>
            </a:r>
            <a:r>
              <a:rPr lang="ko-KR" altLang="en-US" sz="800"/>
              <a:t>색상</a:t>
            </a:r>
            <a:r>
              <a:rPr lang="en-US" altLang="ko-KR" sz="800"/>
              <a:t>, </a:t>
            </a:r>
            <a:r>
              <a:rPr lang="ko-KR" altLang="en-US" sz="800"/>
              <a:t>크기</a:t>
            </a:r>
          </a:p>
          <a:p>
            <a:pPr>
              <a:defRPr/>
            </a:pPr>
            <a:r>
              <a:rPr lang="ko-KR" altLang="en-US" sz="800"/>
              <a:t>등을 제공함으로써 시각화 이외의 방법으로는 발견하기 어려운</a:t>
            </a:r>
          </a:p>
          <a:p>
            <a:pPr>
              <a:defRPr/>
            </a:pPr>
            <a:r>
              <a:rPr lang="ko-KR" altLang="en-US" sz="800"/>
              <a:t>인사이트를 제공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800"/>
              <a:t>일정한 형태</a:t>
            </a:r>
            <a:r>
              <a:rPr lang="en-US" altLang="ko-KR" sz="800"/>
              <a:t>, </a:t>
            </a:r>
            <a:r>
              <a:rPr lang="ko-KR" altLang="en-US" sz="800"/>
              <a:t>색상을 활용하여 추상적인 데이터의 인지적인 의미를</a:t>
            </a:r>
          </a:p>
          <a:p>
            <a:pPr>
              <a:defRPr/>
            </a:pPr>
            <a:r>
              <a:rPr lang="ko-KR" altLang="en-US" sz="800"/>
              <a:t>쉽게 파악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800"/>
              <a:t>인터랙티브한 정보를 통해 인간의 기억을 지원하여 데이터를 더 쉽게</a:t>
            </a:r>
          </a:p>
          <a:p>
            <a:pPr>
              <a:defRPr/>
            </a:pPr>
            <a:r>
              <a:rPr lang="ko-KR" altLang="en-US" sz="800"/>
              <a:t>이해할 수 있는 길을 제시</a:t>
            </a:r>
            <a:endParaRPr lang="ko-KR" altLang="en-US" sz="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Layer -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통계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272480" y="4135907"/>
            <a:ext cx="4776788" cy="1957388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gray">
          <a:xfrm>
            <a:off x="272480" y="4143845"/>
            <a:ext cx="4776788" cy="338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100" b="1">
                <a:solidFill>
                  <a:srgbClr val="000000"/>
                </a:solidFill>
                <a:latin typeface="맑은 고딕" pitchFamily="50" charset="-127"/>
              </a:rPr>
              <a:t>주요 통계 도구</a:t>
            </a:r>
            <a:endParaRPr lang="ko-KR" altLang="en-US" sz="11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72480" y="1149820"/>
            <a:ext cx="9504363" cy="2843212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272480" y="898995"/>
            <a:ext cx="9504363" cy="338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통계</a:t>
            </a:r>
            <a:r>
              <a:rPr lang="en-US" altLang="ko-KR" sz="1000" b="1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분석 </a:t>
            </a:r>
            <a:r>
              <a:rPr lang="en-US" altLang="ko-KR" sz="1000" b="1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절차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57277"/>
              </p:ext>
            </p:extLst>
          </p:nvPr>
        </p:nvGraphicFramePr>
        <p:xfrm>
          <a:off x="5384230" y="1400645"/>
          <a:ext cx="4176713" cy="2425701"/>
        </p:xfrm>
        <a:graphic>
          <a:graphicData uri="http://schemas.openxmlformats.org/drawingml/2006/table">
            <a:tbl>
              <a:tblPr/>
              <a:tblGrid>
                <a:gridCol w="1120582"/>
                <a:gridCol w="3056131"/>
              </a:tblGrid>
              <a:tr h="222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Assessment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평가를 통해 의미 있는 결과를 도출하고 의사결정에 반영</a:t>
                      </a:r>
                      <a:endParaRPr lang="en-US" sz="9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Modeling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구축된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 Mining/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기법을 적용하여 도출된 결과를 해석</a:t>
                      </a:r>
                      <a:endParaRPr lang="en-US" sz="9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8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</a:t>
                      </a:r>
                    </a:p>
                    <a:p>
                      <a:pPr 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Transformation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불필요한 레코드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항목삭제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파생항목을 만들거나 항목의 값을 세분화 또는 그룹화하는 작업</a:t>
                      </a:r>
                      <a:endParaRPr lang="en-US" sz="9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 Cleansing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확보된 데이터의 무결성과 품질을 보장하기 위해 완성도를 높이는 작업</a:t>
                      </a:r>
                      <a:endParaRPr lang="en-US" sz="9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 Selection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필요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위치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형태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완전성 등을 파악하여 표본을 추출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선택하는 작업</a:t>
                      </a: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06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05" y="1270470"/>
            <a:ext cx="4491038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gray">
          <a:xfrm>
            <a:off x="491555" y="2667470"/>
            <a:ext cx="1181100" cy="200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선정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(Selection)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1124968" y="2329332"/>
            <a:ext cx="1460500" cy="200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정제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(Cleansing)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gray">
          <a:xfrm>
            <a:off x="1788543" y="1991195"/>
            <a:ext cx="1546225" cy="200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변형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(Transformation)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2585468" y="1614957"/>
            <a:ext cx="1460500" cy="200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모델링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(Modeling)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10627" name="직사각형 12"/>
          <p:cNvSpPr>
            <a:spLocks noChangeArrowheads="1"/>
          </p:cNvSpPr>
          <p:nvPr/>
        </p:nvSpPr>
        <p:spPr bwMode="auto">
          <a:xfrm>
            <a:off x="3590355" y="1284757"/>
            <a:ext cx="1076325" cy="268288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lang="ko-KR" altLang="en-US" sz="1200">
              <a:solidFill>
                <a:srgbClr val="00000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3120455" y="1356195"/>
            <a:ext cx="1546225" cy="1825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해석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평가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(Assessment)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10629" name="Rectangle 5"/>
          <p:cNvSpPr>
            <a:spLocks noChangeArrowheads="1"/>
          </p:cNvSpPr>
          <p:nvPr/>
        </p:nvSpPr>
        <p:spPr bwMode="gray">
          <a:xfrm>
            <a:off x="663005" y="3600920"/>
            <a:ext cx="790575" cy="26511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원본데이터</a:t>
            </a:r>
          </a:p>
        </p:txBody>
      </p:sp>
      <p:sp>
        <p:nvSpPr>
          <p:cNvPr id="110630" name="Rectangle 5"/>
          <p:cNvSpPr>
            <a:spLocks noChangeArrowheads="1"/>
          </p:cNvSpPr>
          <p:nvPr/>
        </p:nvSpPr>
        <p:spPr bwMode="gray">
          <a:xfrm>
            <a:off x="1605980" y="3262782"/>
            <a:ext cx="790575" cy="3381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대상데이터</a:t>
            </a:r>
          </a:p>
        </p:txBody>
      </p:sp>
      <p:sp>
        <p:nvSpPr>
          <p:cNvPr id="110631" name="Rectangle 5"/>
          <p:cNvSpPr>
            <a:spLocks noChangeArrowheads="1"/>
          </p:cNvSpPr>
          <p:nvPr/>
        </p:nvSpPr>
        <p:spPr bwMode="gray">
          <a:xfrm>
            <a:off x="2542605" y="2977032"/>
            <a:ext cx="601663" cy="3381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전처리</a:t>
            </a:r>
          </a:p>
        </p:txBody>
      </p:sp>
      <p:sp>
        <p:nvSpPr>
          <p:cNvPr id="110632" name="Rectangle 5"/>
          <p:cNvSpPr>
            <a:spLocks noChangeArrowheads="1"/>
          </p:cNvSpPr>
          <p:nvPr/>
        </p:nvSpPr>
        <p:spPr bwMode="gray">
          <a:xfrm>
            <a:off x="3303018" y="2699220"/>
            <a:ext cx="601662" cy="3381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목표데이터</a:t>
            </a:r>
          </a:p>
        </p:txBody>
      </p:sp>
      <p:sp>
        <p:nvSpPr>
          <p:cNvPr id="110633" name="Rectangle 5"/>
          <p:cNvSpPr>
            <a:spLocks noChangeArrowheads="1"/>
          </p:cNvSpPr>
          <p:nvPr/>
        </p:nvSpPr>
        <p:spPr bwMode="gray">
          <a:xfrm>
            <a:off x="4065018" y="2308695"/>
            <a:ext cx="382587" cy="3381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패턴</a:t>
            </a:r>
          </a:p>
        </p:txBody>
      </p:sp>
      <p:sp>
        <p:nvSpPr>
          <p:cNvPr id="110634" name="Rectangle 5"/>
          <p:cNvSpPr>
            <a:spLocks noChangeArrowheads="1"/>
          </p:cNvSpPr>
          <p:nvPr/>
        </p:nvSpPr>
        <p:spPr bwMode="gray">
          <a:xfrm>
            <a:off x="4666680" y="1918170"/>
            <a:ext cx="382588" cy="3381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결과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gray">
          <a:xfrm>
            <a:off x="343918" y="4712170"/>
            <a:ext cx="1831975" cy="276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R : Interpreter Language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gray">
          <a:xfrm>
            <a:off x="2215580" y="4718520"/>
            <a:ext cx="1441450" cy="2746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SAS : Procedure 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기반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gray">
          <a:xfrm>
            <a:off x="3703068" y="4710582"/>
            <a:ext cx="1265237" cy="2746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SPSS : Menu 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기반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343918" y="4993157"/>
            <a:ext cx="1831975" cy="871538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700" dirty="0"/>
              <a:t>&gt; Tot = 0                   &gt; print(Tot)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700" dirty="0"/>
              <a:t>&gt; for(I in 1:10)  {       [1] 55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700" dirty="0"/>
              <a:t>    Tot = tot + 1          &gt; sum(1:10)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700" dirty="0"/>
              <a:t>    }                            [1] 55</a:t>
            </a:r>
            <a:endParaRPr lang="ko-KR" altLang="en-US" sz="700" dirty="0"/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2215580" y="4996332"/>
            <a:ext cx="1441450" cy="868363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800" dirty="0"/>
              <a:t>PROC FREQ OPTIONS;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800" dirty="0"/>
              <a:t>TABLES request/OPTIONS;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800" dirty="0"/>
              <a:t>WEIGHT variable;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800" dirty="0"/>
              <a:t>BY variable;</a:t>
            </a:r>
            <a:endParaRPr lang="ko-KR" altLang="en-US" sz="800" dirty="0"/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3703068" y="4996332"/>
            <a:ext cx="1265237" cy="868363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11064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043" y="5143970"/>
            <a:ext cx="1177925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815004"/>
              </p:ext>
            </p:extLst>
          </p:nvPr>
        </p:nvGraphicFramePr>
        <p:xfrm>
          <a:off x="5128643" y="4305770"/>
          <a:ext cx="4648200" cy="1787526"/>
        </p:xfrm>
        <a:graphic>
          <a:graphicData uri="http://schemas.openxmlformats.org/drawingml/2006/table">
            <a:tbl>
              <a:tblPr/>
              <a:tblGrid>
                <a:gridCol w="885372"/>
                <a:gridCol w="3762828"/>
              </a:tblGrid>
              <a:tr h="182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91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9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1" marR="35991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다양한 알고리즘으로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숨겨져 있는 데이터간의 상호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관련성 등을 추출</a:t>
                      </a:r>
                      <a:endParaRPr lang="en-US" sz="8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1" marR="35991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9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1" marR="35991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  <a:endParaRPr lang="en-US" sz="8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1" marR="35991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7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평판분석</a:t>
                      </a:r>
                      <a:endParaRPr lang="ko-KR" altLang="en-US" sz="9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1" marR="35991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텍스트의 긍정</a:t>
                      </a:r>
                      <a:r>
                        <a:rPr lang="en-US" altLang="ko-KR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중립의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선호도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8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1" marR="35991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9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1" marR="35991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소셜미디어를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언어분석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기반 처리를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통해 이슈를 탐지하고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이슈의 전체과정을 모니터링하고 추이를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분석하는 기술</a:t>
                      </a:r>
                      <a:endParaRPr lang="en-US" sz="8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1" marR="35991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9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1" marR="35991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35991" marR="35991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" name="Rectangle 5"/>
          <p:cNvSpPr>
            <a:spLocks noChangeArrowheads="1"/>
          </p:cNvSpPr>
          <p:nvPr/>
        </p:nvSpPr>
        <p:spPr bwMode="gray">
          <a:xfrm>
            <a:off x="5128643" y="4135907"/>
            <a:ext cx="4648200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주요 데이터마이닝 기법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4.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분석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/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시각화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Layer -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시각화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116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28" y="885602"/>
            <a:ext cx="9423400" cy="491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5. 2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세대 분석 기술 </a:t>
            </a:r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: Spark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5925" y="908720"/>
            <a:ext cx="6783388" cy="52625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맵리듀스로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부터의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해방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새로운 분산병렬처리 기술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인메모리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기술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SAP HANA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와 유사한 </a:t>
            </a: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오픈소스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기술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에코시스템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-&gt;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통합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S/W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하나의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S/W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만 배우면 됨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DW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에서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BA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로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DW,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통계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, CRM, </a:t>
            </a: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데이터마이닝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머신러닝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네트워크분석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스트리밍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RDBMS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기반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DW,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상용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MPP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의 몰락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 -&gt; SQL On </a:t>
            </a:r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Hadoop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기술이 커버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빠른 응답 속도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  -&gt; </a:t>
            </a:r>
            <a:r>
              <a:rPr lang="ko-KR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기존 </a:t>
            </a:r>
            <a:r>
              <a:rPr lang="ko-KR" altLang="en-US" sz="1600" b="1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맵리듀스는</a:t>
            </a:r>
            <a:r>
              <a:rPr lang="ko-KR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 최소 </a:t>
            </a:r>
            <a:r>
              <a:rPr lang="en-US" altLang="ko-KR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30 Second, </a:t>
            </a:r>
            <a:r>
              <a:rPr lang="ko-KR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현재 </a:t>
            </a:r>
            <a:r>
              <a:rPr lang="en-US" altLang="ko-KR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1~2 Second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600" b="1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스트리밍</a:t>
            </a:r>
            <a:r>
              <a:rPr lang="ko-KR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 및 실시간 처리 가능</a:t>
            </a:r>
            <a:endParaRPr lang="en-US" altLang="ko-KR" sz="1600" b="1" dirty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  -&gt; </a:t>
            </a:r>
            <a:r>
              <a:rPr lang="en-US" altLang="ko-KR" sz="1600" b="1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IoT</a:t>
            </a:r>
            <a:r>
              <a:rPr lang="en-US" altLang="ko-KR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, </a:t>
            </a:r>
            <a:r>
              <a:rPr lang="ko-KR" altLang="en-US" sz="1600" b="1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웨어러블</a:t>
            </a:r>
            <a:r>
              <a:rPr lang="en-US" altLang="ko-KR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, </a:t>
            </a:r>
            <a:r>
              <a:rPr lang="ko-KR" altLang="en-US" sz="1600" b="1" dirty="0" err="1">
                <a:solidFill>
                  <a:prstClr val="black">
                    <a:lumMod val="95000"/>
                    <a:lumOff val="5000"/>
                  </a:prstClr>
                </a:solidFill>
              </a:rPr>
              <a:t>실시간분석</a:t>
            </a:r>
            <a:r>
              <a:rPr lang="ko-KR" altLang="en-US" sz="1600" b="1" dirty="0">
                <a:solidFill>
                  <a:prstClr val="black">
                    <a:lumMod val="95000"/>
                    <a:lumOff val="5000"/>
                  </a:prstClr>
                </a:solidFill>
              </a:rPr>
              <a:t> 지원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모서리가 둥근 직사각형 4"/>
          <p:cNvSpPr/>
          <p:nvPr/>
        </p:nvSpPr>
        <p:spPr bwMode="gray">
          <a:xfrm>
            <a:off x="7415213" y="1515145"/>
            <a:ext cx="2251075" cy="1071563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anchor="ctr"/>
          <a:lstStyle/>
          <a:p>
            <a:pPr algn="ctr">
              <a:defRPr/>
            </a:pPr>
            <a:r>
              <a:rPr lang="ko-KR" altLang="en-US" b="1" dirty="0" err="1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ko-KR" altLang="en-US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7415213" y="3012158"/>
            <a:ext cx="2251075" cy="1071562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  <a:latin typeface="+mn-ea"/>
                <a:cs typeface="JBold" pitchFamily="18" charset="-127"/>
              </a:rPr>
              <a:t>ALL Cover</a:t>
            </a:r>
            <a:endParaRPr lang="ko-KR" altLang="en-US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gray">
          <a:xfrm>
            <a:off x="7415794" y="4553561"/>
            <a:ext cx="2250786" cy="1071571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88642" tIns="0" rIns="88642" bIns="0"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JBold" pitchFamily="18" charset="-127"/>
              </a:rPr>
              <a:t>춘추전국시대의</a:t>
            </a:r>
            <a:endParaRPr lang="en-US" altLang="ko-KR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algn="ctr"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  <a:cs typeface="JBold" pitchFamily="18" charset="-127"/>
              </a:rPr>
              <a:t>통일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그림 54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738438"/>
            <a:ext cx="93281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dArt 436"/>
          <p:cNvSpPr>
            <a:spLocks noChangeArrowheads="1" noChangeShapeType="1" noTextEdit="1"/>
          </p:cNvSpPr>
          <p:nvPr/>
        </p:nvSpPr>
        <p:spPr bwMode="auto">
          <a:xfrm>
            <a:off x="1155700" y="2466910"/>
            <a:ext cx="632848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kumimoji="0" lang="en-US" altLang="ko-KR" sz="4800" b="1" i="1" kern="10" spc="150">
                <a:ln w="1143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5</a:t>
            </a:r>
            <a:endParaRPr kumimoji="0" lang="ko-KR" altLang="en-US" sz="4800" b="1" i="1" kern="10" spc="150" dirty="0">
              <a:ln w="1143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113668" name="제목 5"/>
          <p:cNvSpPr txBox="1">
            <a:spLocks/>
          </p:cNvSpPr>
          <p:nvPr/>
        </p:nvSpPr>
        <p:spPr bwMode="auto">
          <a:xfrm>
            <a:off x="1152525" y="2819400"/>
            <a:ext cx="8337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4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4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lang="ko-KR" altLang="en-US" sz="4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사이언티스트</a:t>
            </a:r>
            <a:endParaRPr lang="ko-KR" altLang="en-US" sz="4000" b="1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 smtClean="0">
                <a:latin typeface="나눔고딕 ExtraBold" pitchFamily="50" charset="-127"/>
                <a:ea typeface="나눔고딕 ExtraBold" pitchFamily="50" charset="-127"/>
              </a:rPr>
              <a:t>데이터사이언티스트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defRPr/>
            </a:pPr>
            <a:r>
              <a:rPr lang="ko-KR" altLang="en-US" sz="1600" b="1"/>
              <a:t>빅데이터 </a:t>
            </a:r>
            <a:r>
              <a:rPr lang="en-US" altLang="ko-KR" sz="1600" b="1"/>
              <a:t>3</a:t>
            </a:r>
            <a:r>
              <a:rPr lang="ko-KR" altLang="en-US" sz="1600" b="1"/>
              <a:t>대 </a:t>
            </a:r>
            <a:r>
              <a:rPr lang="ko-KR" altLang="en-US" sz="1600" b="1" smtClean="0"/>
              <a:t>요소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4216400" y="1798538"/>
            <a:ext cx="1354505" cy="118702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lIns="88642" tIns="0" rIns="88642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자원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맑은 고딕"/>
              <a:ea typeface="맑은 고딕"/>
              <a:cs typeface="JBold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gray">
          <a:xfrm>
            <a:off x="5371415" y="3800058"/>
            <a:ext cx="1354505" cy="118702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lIns="88642" tIns="0" rIns="88642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인력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맑은 고딕"/>
              <a:ea typeface="맑은 고딕"/>
              <a:cs typeface="JBold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gray">
          <a:xfrm>
            <a:off x="3110912" y="3800058"/>
            <a:ext cx="1354505" cy="1187027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lIns="88642" tIns="0" rIns="88642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기술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맑은 고딕"/>
              <a:ea typeface="맑은 고딕"/>
              <a:cs typeface="JBold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70565"/>
              </p:ext>
            </p:extLst>
          </p:nvPr>
        </p:nvGraphicFramePr>
        <p:xfrm>
          <a:off x="6012482" y="1798537"/>
          <a:ext cx="1914556" cy="1278468"/>
        </p:xfrm>
        <a:graphic>
          <a:graphicData uri="http://schemas.openxmlformats.org/drawingml/2006/table">
            <a:tbl>
              <a:tblPr firstRow="1" firstCol="1" bandRow="1"/>
              <a:tblGrid>
                <a:gridCol w="1914556"/>
              </a:tblGrid>
              <a:tr h="4203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빅데이터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12700" cmpd="sng">
                      <a:solidFill>
                        <a:srgbClr val="4BACC6"/>
                      </a:solidFill>
                    </a:lnT>
                    <a:lnB w="254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5812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자원 확보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품질 관리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  <a:cs typeface="Times New Roman"/>
                        </a:rPr>
                        <a:t>데이터 보안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25400" cmpd="sng">
                      <a:solidFill>
                        <a:srgbClr val="4BACC6"/>
                      </a:solidFill>
                    </a:lnT>
                    <a:lnB w="127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93278"/>
              </p:ext>
            </p:extLst>
          </p:nvPr>
        </p:nvGraphicFramePr>
        <p:xfrm>
          <a:off x="6977682" y="3800057"/>
          <a:ext cx="2471118" cy="2030308"/>
        </p:xfrm>
        <a:graphic>
          <a:graphicData uri="http://schemas.openxmlformats.org/drawingml/2006/table">
            <a:tbl>
              <a:tblPr firstRow="1" firstCol="1" bandRow="1"/>
              <a:tblGrid>
                <a:gridCol w="2471118"/>
              </a:tblGrid>
              <a:tr h="42462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데이터 사이언티스트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12700" cmpd="sng">
                      <a:solidFill>
                        <a:srgbClr val="4BACC6"/>
                      </a:solidFill>
                    </a:lnT>
                    <a:lnB w="254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0568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수학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공학 등 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IT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능력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경제학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통계학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심리학 등</a:t>
                      </a:r>
                      <a:r>
                        <a:rPr lang="ko-KR" altLang="en-US" sz="1200" kern="100" baseline="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lang="en-US" altLang="ko-KR" sz="1200" kern="100" baseline="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200" kern="100" baseline="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 </a:t>
                      </a:r>
                      <a:r>
                        <a:rPr lang="ko-KR" altLang="en-US" sz="1200" kern="100" baseline="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다분야의 이해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비판적 시각과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커뮤니케이션 능력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스토리텔링 등 시각화 능력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25400" cmpd="sng">
                      <a:solidFill>
                        <a:srgbClr val="4BACC6"/>
                      </a:solidFill>
                    </a:lnT>
                    <a:lnB w="127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333578"/>
              </p:ext>
            </p:extLst>
          </p:nvPr>
        </p:nvGraphicFramePr>
        <p:xfrm>
          <a:off x="444802" y="3840697"/>
          <a:ext cx="2471118" cy="1939744"/>
        </p:xfrm>
        <a:graphic>
          <a:graphicData uri="http://schemas.openxmlformats.org/drawingml/2006/table">
            <a:tbl>
              <a:tblPr firstRow="1" firstCol="1" bandRow="1"/>
              <a:tblGrid>
                <a:gridCol w="2471118"/>
              </a:tblGrid>
              <a:tr h="3843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빅데이터 플랫폼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12700" cmpd="sng">
                      <a:solidFill>
                        <a:srgbClr val="4BACC6"/>
                      </a:solidFill>
                    </a:lnT>
                    <a:lnB w="254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553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수집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관리기술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대용량 데이터 처리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(Hadooop, MapReduce..)</a:t>
                      </a: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빅데이터 분석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(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자연어처리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데이터마이닝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..)</a:t>
                      </a:r>
                    </a:p>
                    <a:p>
                      <a:pPr marL="171450" indent="-1714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시각화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OLAP 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25400" cmpd="sng">
                      <a:solidFill>
                        <a:srgbClr val="4BACC6"/>
                      </a:solidFill>
                    </a:lnT>
                    <a:lnB w="127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2" name="직선 연결선 11"/>
          <p:cNvCxnSpPr>
            <a:endCxn id="8" idx="0"/>
          </p:cNvCxnSpPr>
          <p:nvPr/>
        </p:nvCxnSpPr>
        <p:spPr>
          <a:xfrm flipH="1">
            <a:off x="3788165" y="2985565"/>
            <a:ext cx="834635" cy="814493"/>
          </a:xfrm>
          <a:prstGeom prst="line">
            <a:avLst/>
          </a:prstGeom>
          <a:noFill/>
          <a:ln w="38100" cap="flat" cmpd="sng" algn="ctr">
            <a:solidFill>
              <a:srgbClr val="4F81BD"/>
            </a:solidFill>
            <a:prstDash val="solid"/>
          </a:ln>
          <a:effectLst>
            <a:outerShdw blurRad="40000" sx="1000" sy="1000" rotWithShape="0">
              <a:srgbClr val="000000"/>
            </a:outerShdw>
          </a:effectLst>
        </p:spPr>
      </p:cxnSp>
      <p:cxnSp>
        <p:nvCxnSpPr>
          <p:cNvPr id="13" name="직선 연결선 12"/>
          <p:cNvCxnSpPr>
            <a:endCxn id="7" idx="0"/>
          </p:cNvCxnSpPr>
          <p:nvPr/>
        </p:nvCxnSpPr>
        <p:spPr>
          <a:xfrm>
            <a:off x="5158056" y="2985565"/>
            <a:ext cx="890612" cy="814493"/>
          </a:xfrm>
          <a:prstGeom prst="line">
            <a:avLst/>
          </a:prstGeom>
          <a:noFill/>
          <a:ln w="38100" cap="flat" cmpd="sng" algn="ctr">
            <a:solidFill>
              <a:srgbClr val="4F81BD"/>
            </a:solidFill>
            <a:prstDash val="solid"/>
          </a:ln>
          <a:effectLst>
            <a:outerShdw blurRad="40000" sx="1000" sy="1000" rotWithShape="0">
              <a:srgbClr val="000000"/>
            </a:outerShdw>
          </a:effectLst>
        </p:spPr>
      </p:cxnSp>
      <p:cxnSp>
        <p:nvCxnSpPr>
          <p:cNvPr id="14" name="직선 연결선 13"/>
          <p:cNvCxnSpPr>
            <a:stCxn id="7" idx="1"/>
            <a:endCxn id="8" idx="3"/>
          </p:cNvCxnSpPr>
          <p:nvPr/>
        </p:nvCxnSpPr>
        <p:spPr>
          <a:xfrm flipH="1">
            <a:off x="4465417" y="4393572"/>
            <a:ext cx="905998" cy="0"/>
          </a:xfrm>
          <a:prstGeom prst="line">
            <a:avLst/>
          </a:prstGeom>
          <a:noFill/>
          <a:ln w="38100" cap="flat" cmpd="sng" algn="ctr">
            <a:solidFill>
              <a:srgbClr val="4F81BD"/>
            </a:solidFill>
            <a:prstDash val="solid"/>
          </a:ln>
          <a:effectLst>
            <a:outerShdw blurRad="40000" sx="1000" sy="1000" rotWithShape="0">
              <a:srgbClr val="000000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0181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 smtClean="0">
                <a:latin typeface="나눔고딕 ExtraBold" pitchFamily="50" charset="-127"/>
                <a:ea typeface="나눔고딕 ExtraBold" pitchFamily="50" charset="-127"/>
              </a:rPr>
              <a:t>데이터사이언티스트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defRPr/>
            </a:pPr>
            <a:r>
              <a:rPr lang="ko-KR" altLang="en-US" sz="1600" b="1"/>
              <a:t>빅데이터 자원의 </a:t>
            </a:r>
            <a:r>
              <a:rPr lang="ko-KR" altLang="en-US" sz="1600" b="1" smtClean="0"/>
              <a:t>확보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529995" y="1464841"/>
            <a:ext cx="8597380" cy="5168515"/>
          </a:xfrm>
          <a:prstGeom prst="line">
            <a:avLst/>
          </a:prstGeom>
          <a:noFill/>
          <a:ln w="50800" cap="flat" cmpd="sng" algn="ctr">
            <a:solidFill>
              <a:srgbClr val="4F81BD">
                <a:alpha val="46000"/>
              </a:srgbClr>
            </a:solidFill>
            <a:prstDash val="solid"/>
            <a:tailEnd type="triangle"/>
          </a:ln>
          <a:effectLst>
            <a:outerShdw blurRad="40000" sx="1000" sy="1000" rotWithShape="0">
              <a:srgbClr val="000000"/>
            </a:outerShdw>
          </a:effectLst>
        </p:spPr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228812"/>
              </p:ext>
            </p:extLst>
          </p:nvPr>
        </p:nvGraphicFramePr>
        <p:xfrm>
          <a:off x="732632" y="5319967"/>
          <a:ext cx="4177074" cy="1134104"/>
        </p:xfrm>
        <a:graphic>
          <a:graphicData uri="http://schemas.openxmlformats.org/drawingml/2006/table">
            <a:tbl>
              <a:tblPr firstRow="1" firstCol="1" bandRow="1"/>
              <a:tblGrid>
                <a:gridCol w="4177074"/>
              </a:tblGrid>
              <a:tr h="35942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단계 </a:t>
                      </a: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: Silos (Hoarding)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12700" cmpd="sng">
                      <a:solidFill>
                        <a:srgbClr val="4BACC6"/>
                      </a:solidFill>
                    </a:lnT>
                    <a:lnB w="254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746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조직의 독자적인 데이터 생성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저장 중심의 단계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외부 데이터는 인터넷을 통한 수집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검색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)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가능</a:t>
                      </a: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데이터의 신뢰성과 품질제고 노력 필요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25400" cmpd="sng">
                      <a:solidFill>
                        <a:srgbClr val="4BACC6"/>
                      </a:solidFill>
                    </a:lnT>
                    <a:lnB w="127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964971"/>
              </p:ext>
            </p:extLst>
          </p:nvPr>
        </p:nvGraphicFramePr>
        <p:xfrm>
          <a:off x="1882560" y="4198727"/>
          <a:ext cx="4177074" cy="971797"/>
        </p:xfrm>
        <a:graphic>
          <a:graphicData uri="http://schemas.openxmlformats.org/drawingml/2006/table">
            <a:tbl>
              <a:tblPr firstRow="1" firstCol="1" bandRow="1"/>
              <a:tblGrid>
                <a:gridCol w="4177074"/>
              </a:tblGrid>
              <a:tr h="3079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2</a:t>
                      </a: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단계 </a:t>
                      </a: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: Exchanges (Sharing)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12700" cmpd="sng">
                      <a:solidFill>
                        <a:srgbClr val="4BACC6"/>
                      </a:solidFill>
                    </a:lnT>
                    <a:lnB w="254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380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기업의 데이터를 외부 기관들과 상호 교환하는 단계</a:t>
                      </a: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1:1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또는 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1:n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공유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연계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25400" cmpd="sng">
                      <a:solidFill>
                        <a:srgbClr val="4BACC6"/>
                      </a:solidFill>
                    </a:lnT>
                    <a:lnB w="127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461497"/>
              </p:ext>
            </p:extLst>
          </p:nvPr>
        </p:nvGraphicFramePr>
        <p:xfrm>
          <a:off x="3240305" y="2792877"/>
          <a:ext cx="4177074" cy="1240598"/>
        </p:xfrm>
        <a:graphic>
          <a:graphicData uri="http://schemas.openxmlformats.org/drawingml/2006/table">
            <a:tbl>
              <a:tblPr firstRow="1" firstCol="1" bandRow="1"/>
              <a:tblGrid>
                <a:gridCol w="4177074"/>
              </a:tblGrid>
              <a:tr h="3931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3</a:t>
                      </a: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단계 </a:t>
                      </a: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: Pools (Aggregating)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12700" cmpd="sng">
                      <a:solidFill>
                        <a:srgbClr val="4BACC6"/>
                      </a:solidFill>
                    </a:lnT>
                    <a:lnB w="254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474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특정한 활동이나 목적을 위해 모인 연합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그룹 등이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 상호협력과 공동의 장 형성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표준화된 데이터 풀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(Data Pool)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의 연계를 통해 국경을</a:t>
                      </a:r>
                    </a:p>
                    <a:p>
                      <a:pPr marL="0" indent="0" algn="l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 초월한 정보 교환과 상호 이용 가능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25400" cmpd="sng">
                      <a:solidFill>
                        <a:srgbClr val="4BACC6"/>
                      </a:solidFill>
                    </a:lnT>
                    <a:lnB w="127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>
            <a:off x="529993" y="1464841"/>
            <a:ext cx="2" cy="5168515"/>
          </a:xfrm>
          <a:prstGeom prst="line">
            <a:avLst/>
          </a:prstGeom>
          <a:noFill/>
          <a:ln w="38100" cap="flat" cmpd="sng" algn="ctr">
            <a:solidFill>
              <a:srgbClr val="4F81BD"/>
            </a:solidFill>
            <a:prstDash val="solid"/>
          </a:ln>
          <a:effectLst>
            <a:outerShdw blurRad="40000" sx="1000" sy="1000" rotWithShape="0">
              <a:srgbClr val="000000"/>
            </a:outerShdw>
          </a:effectLst>
        </p:spPr>
      </p:cxnSp>
      <p:cxnSp>
        <p:nvCxnSpPr>
          <p:cNvPr id="14" name="직선 연결선 13"/>
          <p:cNvCxnSpPr/>
          <p:nvPr/>
        </p:nvCxnSpPr>
        <p:spPr>
          <a:xfrm flipH="1">
            <a:off x="529995" y="6633356"/>
            <a:ext cx="8597380" cy="0"/>
          </a:xfrm>
          <a:prstGeom prst="line">
            <a:avLst/>
          </a:prstGeom>
          <a:noFill/>
          <a:ln w="38100" cap="flat" cmpd="sng" algn="ctr">
            <a:solidFill>
              <a:srgbClr val="4F81BD"/>
            </a:solidFill>
            <a:prstDash val="solid"/>
          </a:ln>
          <a:effectLst>
            <a:outerShdw blurRad="40000" sx="1000" sy="1000" rotWithShape="0">
              <a:srgbClr val="000000"/>
            </a:outerShdw>
          </a:effectLst>
        </p:spPr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362669"/>
              </p:ext>
            </p:extLst>
          </p:nvPr>
        </p:nvGraphicFramePr>
        <p:xfrm>
          <a:off x="4645157" y="1639411"/>
          <a:ext cx="4177074" cy="971797"/>
        </p:xfrm>
        <a:graphic>
          <a:graphicData uri="http://schemas.openxmlformats.org/drawingml/2006/table">
            <a:tbl>
              <a:tblPr firstRow="1" firstCol="1" bandRow="1"/>
              <a:tblGrid>
                <a:gridCol w="4177074"/>
              </a:tblGrid>
              <a:tr h="3079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4</a:t>
                      </a: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단계 </a:t>
                      </a:r>
                      <a:r>
                        <a:rPr lang="en-US" altLang="ko-KR" sz="1400" kern="100" smtClean="0">
                          <a:effectLst/>
                          <a:latin typeface="맑은 고딕"/>
                          <a:cs typeface="Times New Roman"/>
                        </a:rPr>
                        <a:t>: Commons (Co-creating)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12700" cmpd="sng">
                      <a:solidFill>
                        <a:srgbClr val="4BACC6"/>
                      </a:solidFill>
                    </a:lnT>
                    <a:lnB w="254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380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오픈 방식 플랫폼을 통한 데이터 공유</a:t>
                      </a:r>
                    </a:p>
                    <a:p>
                      <a:pPr marL="285750" indent="-285750" algn="l" latinLnBrk="1">
                        <a:spcAft>
                          <a:spcPts val="0"/>
                        </a:spcAft>
                        <a:buFont typeface="Arial" pitchFamily="34" charset="0"/>
                        <a:buChar char="•"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상호 협력과 참여를 통해 공동의 자원 창조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>
                    <a:lnL w="12700" cmpd="sng">
                      <a:solidFill>
                        <a:srgbClr val="4BACC6"/>
                      </a:solidFill>
                    </a:lnL>
                    <a:lnR w="12700" cmpd="sng">
                      <a:solidFill>
                        <a:srgbClr val="4BACC6"/>
                      </a:solidFill>
                    </a:lnR>
                    <a:lnT w="25400" cmpd="sng">
                      <a:solidFill>
                        <a:srgbClr val="4BACC6"/>
                      </a:solidFill>
                    </a:lnT>
                    <a:lnB w="12700" cmpd="sng">
                      <a:solidFill>
                        <a:srgbClr val="4BACC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 smtClean="0">
                <a:latin typeface="나눔고딕 ExtraBold" pitchFamily="50" charset="-127"/>
                <a:ea typeface="나눔고딕 ExtraBold" pitchFamily="50" charset="-127"/>
              </a:rPr>
              <a:t>데이터사이언티스트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defRPr/>
            </a:pPr>
            <a:r>
              <a:rPr lang="en-US" altLang="ko-KR" sz="1600" b="1" smtClean="0">
                <a:latin typeface="나눔고딕" pitchFamily="50" charset="-127"/>
                <a:ea typeface="나눔고딕" pitchFamily="50" charset="-127"/>
              </a:rPr>
              <a:t>21</a:t>
            </a:r>
            <a:r>
              <a:rPr lang="ko-KR" altLang="en-US" sz="1600" b="1" smtClean="0">
                <a:latin typeface="나눔고딕" pitchFamily="50" charset="-127"/>
                <a:ea typeface="나눔고딕" pitchFamily="50" charset="-127"/>
              </a:rPr>
              <a:t>세기의 연금술사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9993" y="1688606"/>
            <a:ext cx="951318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smtClean="0">
                <a:solidFill>
                  <a:srgbClr val="C00000"/>
                </a:solidFill>
                <a:latin typeface="+mj-ea"/>
                <a:ea typeface="+mj-ea"/>
              </a:rPr>
              <a:t>대규모 데이터 속에서 숨겨진 정보를 찾아내는 데이터 사이언티스트 </a:t>
            </a:r>
            <a:endParaRPr lang="en-US" altLang="ko-KR" sz="1600" b="1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</a:t>
            </a:r>
            <a:r>
              <a:rPr lang="en-US" altLang="ko-KR" sz="1600" b="1" smtClean="0">
                <a:latin typeface="+mj-ea"/>
                <a:ea typeface="+mj-ea"/>
              </a:rPr>
              <a:t>- </a:t>
            </a:r>
            <a:r>
              <a:rPr lang="ko-KR" altLang="en-US" sz="1600" b="1" smtClean="0">
                <a:latin typeface="+mj-ea"/>
                <a:ea typeface="+mj-ea"/>
              </a:rPr>
              <a:t>이베이는 고객 데이터를 분석하고 가공하는 일을 맡고 있는 직원수가 </a:t>
            </a:r>
            <a:r>
              <a:rPr lang="en-US" altLang="ko-KR" sz="1600" b="1" smtClean="0">
                <a:latin typeface="+mj-ea"/>
                <a:ea typeface="+mj-ea"/>
              </a:rPr>
              <a:t>5000</a:t>
            </a:r>
            <a:r>
              <a:rPr lang="ko-KR" altLang="en-US" sz="1600" b="1" smtClean="0">
                <a:latin typeface="+mj-ea"/>
                <a:ea typeface="+mj-ea"/>
              </a:rPr>
              <a:t>여명에 이름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>
                <a:latin typeface="+mj-ea"/>
                <a:ea typeface="+mj-ea"/>
              </a:rPr>
              <a:t> </a:t>
            </a:r>
            <a:r>
              <a:rPr lang="en-US" altLang="ko-KR" sz="1600" b="1" smtClean="0">
                <a:latin typeface="+mj-ea"/>
                <a:ea typeface="+mj-ea"/>
              </a:rPr>
              <a:t>  - EMC</a:t>
            </a:r>
            <a:r>
              <a:rPr lang="ko-KR" altLang="en-US" sz="1600" b="1" smtClean="0">
                <a:latin typeface="+mj-ea"/>
                <a:ea typeface="+mj-ea"/>
              </a:rPr>
              <a:t>는 경제학</a:t>
            </a:r>
            <a:r>
              <a:rPr lang="en-US" altLang="ko-KR" sz="1600" b="1" smtClean="0">
                <a:latin typeface="+mj-ea"/>
                <a:ea typeface="+mj-ea"/>
              </a:rPr>
              <a:t>, </a:t>
            </a:r>
            <a:r>
              <a:rPr lang="ko-KR" altLang="en-US" sz="1600" b="1" smtClean="0">
                <a:latin typeface="+mj-ea"/>
                <a:ea typeface="+mj-ea"/>
              </a:rPr>
              <a:t>통계학</a:t>
            </a:r>
            <a:r>
              <a:rPr lang="en-US" altLang="ko-KR" sz="1600" b="1" smtClean="0">
                <a:latin typeface="+mj-ea"/>
                <a:ea typeface="+mj-ea"/>
              </a:rPr>
              <a:t>, </a:t>
            </a:r>
            <a:r>
              <a:rPr lang="ko-KR" altLang="en-US" sz="1600" b="1" smtClean="0">
                <a:latin typeface="+mj-ea"/>
                <a:ea typeface="+mj-ea"/>
              </a:rPr>
              <a:t>심리학 등을 전공한 박사급 인재들로 구성된 애널리틱스 랩을 운영중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>
                <a:latin typeface="+mj-ea"/>
                <a:ea typeface="+mj-ea"/>
              </a:rPr>
              <a:t> </a:t>
            </a:r>
            <a:r>
              <a:rPr lang="en-US" altLang="ko-KR" sz="1600" b="1" smtClean="0">
                <a:latin typeface="+mj-ea"/>
                <a:ea typeface="+mj-ea"/>
              </a:rPr>
              <a:t>  - IBM</a:t>
            </a:r>
            <a:r>
              <a:rPr lang="ko-KR" altLang="en-US" sz="1600" b="1" smtClean="0">
                <a:latin typeface="+mj-ea"/>
                <a:ea typeface="+mj-ea"/>
              </a:rPr>
              <a:t>은 사내에 </a:t>
            </a:r>
            <a:r>
              <a:rPr lang="en-US" altLang="ko-KR" sz="1600" b="1" smtClean="0">
                <a:latin typeface="+mj-ea"/>
                <a:ea typeface="+mj-ea"/>
              </a:rPr>
              <a:t>200</a:t>
            </a:r>
            <a:r>
              <a:rPr lang="ko-KR" altLang="en-US" sz="1600" b="1" smtClean="0">
                <a:latin typeface="+mj-ea"/>
                <a:ea typeface="+mj-ea"/>
              </a:rPr>
              <a:t>명 이상의 수학자들이 </a:t>
            </a:r>
            <a:r>
              <a:rPr lang="en-US" altLang="ko-KR" sz="1600" b="1" smtClean="0">
                <a:latin typeface="+mj-ea"/>
                <a:ea typeface="+mj-ea"/>
              </a:rPr>
              <a:t>'</a:t>
            </a:r>
            <a:r>
              <a:rPr lang="ko-KR" altLang="en-US" sz="1600" b="1" smtClean="0">
                <a:latin typeface="+mj-ea"/>
                <a:ea typeface="+mj-ea"/>
              </a:rPr>
              <a:t>분석학</a:t>
            </a:r>
            <a:r>
              <a:rPr lang="en-US" altLang="ko-KR" sz="1600" b="1" smtClean="0">
                <a:latin typeface="+mj-ea"/>
                <a:ea typeface="+mj-ea"/>
              </a:rPr>
              <a:t>'</a:t>
            </a:r>
            <a:r>
              <a:rPr lang="ko-KR" altLang="en-US" sz="1600" b="1" smtClean="0">
                <a:latin typeface="+mj-ea"/>
                <a:ea typeface="+mj-ea"/>
              </a:rPr>
              <a:t>을 집중 연구하고 </a:t>
            </a:r>
            <a:r>
              <a:rPr lang="en-US" altLang="ko-KR" sz="1600" b="1" smtClean="0">
                <a:latin typeface="+mj-ea"/>
                <a:ea typeface="+mj-ea"/>
              </a:rPr>
              <a:t>500</a:t>
            </a:r>
            <a:r>
              <a:rPr lang="ko-KR" altLang="en-US" sz="1600" b="1" smtClean="0">
                <a:latin typeface="+mj-ea"/>
                <a:ea typeface="+mj-ea"/>
              </a:rPr>
              <a:t>개 이상의 특허를 취득</a:t>
            </a:r>
            <a:endParaRPr lang="en-US" altLang="ko-KR" sz="1600" b="1" smtClean="0">
              <a:latin typeface="+mj-ea"/>
              <a:ea typeface="+mj-ea"/>
            </a:endParaRPr>
          </a:p>
          <a:p>
            <a:pPr marL="285750" indent="-285750"/>
            <a:endParaRPr lang="en-US" altLang="ko-KR" sz="1600" b="1">
              <a:latin typeface="+mj-ea"/>
              <a:ea typeface="+mj-ea"/>
            </a:endParaRPr>
          </a:p>
          <a:p>
            <a:pPr marL="285750" indent="-285750"/>
            <a:endParaRPr lang="en-US" altLang="ko-KR" sz="1600" b="1" smtClean="0">
              <a:latin typeface="+mj-ea"/>
              <a:ea typeface="+mj-ea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ko-KR" altLang="en-US" sz="1600" b="1" smtClean="0">
                <a:solidFill>
                  <a:srgbClr val="C00000"/>
                </a:solidFill>
                <a:latin typeface="맑은 고딕"/>
                <a:ea typeface="맑은 고딕"/>
              </a:rPr>
              <a:t>데이터 사이언티스트 인재가 전세계적으로 부족</a:t>
            </a:r>
            <a:endParaRPr lang="en-US" altLang="ko-KR" sz="1600" b="1">
              <a:solidFill>
                <a:srgbClr val="C00000"/>
              </a:solidFill>
              <a:latin typeface="맑은 고딕"/>
              <a:ea typeface="맑은 고딕"/>
            </a:endParaRPr>
          </a:p>
          <a:p>
            <a:pPr marL="285750" lvl="0" indent="-285750">
              <a:buFont typeface="Arial" pitchFamily="34" charset="0"/>
              <a:buChar char="•"/>
            </a:pPr>
            <a:endParaRPr lang="en-US" altLang="ko-KR" sz="1600" b="1">
              <a:solidFill>
                <a:srgbClr val="C00000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 b="1">
                <a:solidFill>
                  <a:prstClr val="black"/>
                </a:solidFill>
                <a:latin typeface="맑은 고딕"/>
                <a:ea typeface="맑은 고딕"/>
              </a:rPr>
              <a:t>   -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미국에서는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2018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년까지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14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만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~19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만명의 전문가가 부족할 것으로 예측</a:t>
            </a:r>
            <a:endParaRPr lang="en-US" altLang="ko-KR" sz="1600" b="1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 b="1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  -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수요는 급증할 것으로 예상되며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, 21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세기 유망직업 중 하나로 부각됨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</a:p>
          <a:p>
            <a:pPr marL="285750" lvl="0" indent="-285750"/>
            <a:endParaRPr lang="en-US" altLang="ko-KR" sz="1600" b="1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ko-KR" altLang="en-US" sz="1600" b="1">
                <a:solidFill>
                  <a:srgbClr val="C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z="1600" b="1" smtClean="0">
                <a:solidFill>
                  <a:srgbClr val="C00000"/>
                </a:solidFill>
                <a:latin typeface="맑은 고딕"/>
                <a:ea typeface="맑은 고딕"/>
              </a:rPr>
              <a:t>사이언티스트의 자질 </a:t>
            </a:r>
            <a:r>
              <a:rPr lang="en-US" altLang="ko-KR" sz="1600" b="1" smtClean="0">
                <a:solidFill>
                  <a:srgbClr val="C00000"/>
                </a:solidFill>
                <a:latin typeface="맑은 고딕"/>
                <a:ea typeface="맑은 고딕"/>
              </a:rPr>
              <a:t>6</a:t>
            </a:r>
            <a:r>
              <a:rPr lang="ko-KR" altLang="en-US" sz="1600" b="1" smtClean="0">
                <a:solidFill>
                  <a:srgbClr val="C00000"/>
                </a:solidFill>
                <a:latin typeface="맑은 고딕"/>
                <a:ea typeface="맑은 고딕"/>
              </a:rPr>
              <a:t>개</a:t>
            </a:r>
            <a:endParaRPr lang="en-US" altLang="ko-KR" sz="1600" b="1">
              <a:solidFill>
                <a:srgbClr val="C00000"/>
              </a:solidFill>
              <a:latin typeface="맑은 고딕"/>
              <a:ea typeface="맑은 고딕"/>
            </a:endParaRPr>
          </a:p>
          <a:p>
            <a:pPr marL="285750" lvl="0" indent="-285750">
              <a:buFont typeface="Arial" pitchFamily="34" charset="0"/>
              <a:buChar char="•"/>
            </a:pPr>
            <a:endParaRPr lang="en-US" altLang="ko-KR" sz="1600" b="1">
              <a:solidFill>
                <a:srgbClr val="C00000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  - 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기본 자질은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(1)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수학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 과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(2)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공학 능력</a:t>
            </a:r>
            <a:endParaRPr lang="en-US" altLang="ko-KR" sz="1600" b="1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</a:rPr>
              <a:t>  - 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데이터를 분석에서 가설을 세우거나 검증하는데 필요한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(3)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비판적 시각 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과</a:t>
            </a:r>
            <a:endParaRPr lang="en-US" altLang="ko-KR" sz="160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</a:rPr>
              <a:t>   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이를 잘 작성할 수 있는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(4)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글쓰기 능력</a:t>
            </a:r>
            <a:endParaRPr lang="en-US" altLang="ko-KR" sz="1600" b="1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</a:rPr>
              <a:t>  -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 다른 사람에게 잘 전달할 수 있는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(5) 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대화 능력</a:t>
            </a:r>
            <a:endParaRPr lang="en-US" altLang="ko-KR" sz="1600" b="1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r>
              <a:rPr lang="en-US" altLang="ko-KR" sz="160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smtClean="0">
                <a:solidFill>
                  <a:prstClr val="black"/>
                </a:solidFill>
                <a:latin typeface="맑은 고딕"/>
                <a:ea typeface="맑은 고딕"/>
              </a:rPr>
              <a:t>  - </a:t>
            </a:r>
            <a:r>
              <a:rPr lang="en-US" altLang="ko-KR" sz="1600" b="1" smtClean="0">
                <a:solidFill>
                  <a:prstClr val="black"/>
                </a:solidFill>
                <a:latin typeface="맑은 고딕"/>
                <a:ea typeface="맑은 고딕"/>
              </a:rPr>
              <a:t>(6)</a:t>
            </a:r>
            <a:r>
              <a:rPr lang="ko-KR" altLang="en-US" sz="1600" b="1" smtClean="0">
                <a:solidFill>
                  <a:prstClr val="black"/>
                </a:solidFill>
                <a:latin typeface="맑은 고딕"/>
                <a:ea typeface="맑은 고딕"/>
              </a:rPr>
              <a:t>호기심과 개인의 행복 </a:t>
            </a:r>
            <a:r>
              <a:rPr lang="ko-KR" altLang="en-US" sz="1600" smtClean="0">
                <a:solidFill>
                  <a:prstClr val="black"/>
                </a:solidFill>
                <a:latin typeface="맑은 고딕"/>
                <a:ea typeface="맑은 고딕"/>
              </a:rPr>
              <a:t>도 중요함</a:t>
            </a:r>
            <a:endParaRPr lang="en-US" altLang="ko-KR" sz="160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lvl="0" indent="-285750"/>
            <a:endParaRPr lang="en-US" altLang="ko-KR" sz="1600" b="1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81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 smtClean="0">
                <a:latin typeface="나눔고딕 ExtraBold" pitchFamily="50" charset="-127"/>
                <a:ea typeface="나눔고딕 ExtraBold" pitchFamily="50" charset="-127"/>
              </a:rPr>
              <a:t>데이터사이언티스트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defRPr/>
            </a:pPr>
            <a:r>
              <a:rPr lang="ko-KR" altLang="en-US" sz="1600" b="1" smtClean="0">
                <a:latin typeface="나눔고딕" pitchFamily="50" charset="-127"/>
                <a:ea typeface="나눔고딕" pitchFamily="50" charset="-127"/>
              </a:rPr>
              <a:t>현실 </a:t>
            </a:r>
            <a:r>
              <a:rPr lang="en-US" altLang="ko-KR" sz="1600" b="1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600" b="1" smtClean="0">
                <a:latin typeface="나눔고딕" pitchFamily="50" charset="-127"/>
                <a:ea typeface="나눔고딕" pitchFamily="50" charset="-127"/>
              </a:rPr>
              <a:t>긍정 </a:t>
            </a:r>
            <a:r>
              <a:rPr lang="en-US" altLang="ko-KR" sz="1600" b="1" smtClean="0">
                <a:latin typeface="나눔고딕" pitchFamily="50" charset="-127"/>
                <a:ea typeface="나눔고딕" pitchFamily="50" charset="-127"/>
              </a:rPr>
              <a:t>vs </a:t>
            </a:r>
            <a:r>
              <a:rPr lang="ko-KR" altLang="en-US" sz="1600" b="1" smtClean="0">
                <a:latin typeface="나눔고딕" pitchFamily="50" charset="-127"/>
                <a:ea typeface="나눔고딕" pitchFamily="50" charset="-127"/>
              </a:rPr>
              <a:t>부정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834429"/>
              </p:ext>
            </p:extLst>
          </p:nvPr>
        </p:nvGraphicFramePr>
        <p:xfrm>
          <a:off x="3961138" y="1728892"/>
          <a:ext cx="1914556" cy="1278468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914556"/>
              </a:tblGrid>
              <a:tr h="42033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기술 및 영략 성숙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858129">
                <a:tc>
                  <a:txBody>
                    <a:bodyPr/>
                    <a:lstStyle/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 및 분석 인력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기술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보급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추가 투자 증가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953916"/>
              </p:ext>
            </p:extLst>
          </p:nvPr>
        </p:nvGraphicFramePr>
        <p:xfrm>
          <a:off x="6586983" y="4646132"/>
          <a:ext cx="2471118" cy="138154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1118"/>
              </a:tblGrid>
              <a:tr h="40801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빅데이터 축적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973525">
                <a:tc>
                  <a:txBody>
                    <a:bodyPr/>
                    <a:lstStyle/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공공과 민간의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산재된 데이터가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빅데이터로 통합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840355"/>
              </p:ext>
            </p:extLst>
          </p:nvPr>
        </p:nvGraphicFramePr>
        <p:xfrm>
          <a:off x="785624" y="4623192"/>
          <a:ext cx="2471118" cy="1286604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471118"/>
              </a:tblGrid>
              <a:tr h="34782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smtClean="0">
                          <a:effectLst/>
                          <a:latin typeface="맑은 고딕"/>
                          <a:cs typeface="Times New Roman"/>
                        </a:rPr>
                        <a:t>빅데이터 활용</a:t>
                      </a:r>
                      <a:endParaRPr lang="ko-KR" sz="1400" kern="100" dirty="0">
                        <a:effectLst/>
                        <a:latin typeface="맑은 고딕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  <a:tr h="938778">
                <a:tc>
                  <a:txBody>
                    <a:bodyPr/>
                    <a:lstStyle/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업무효율 향상</a:t>
                      </a:r>
                      <a:r>
                        <a:rPr lang="en-US" altLang="ko-KR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</a:p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新비즈니스 창출 </a:t>
                      </a:r>
                      <a:endParaRPr lang="en-US" altLang="ko-KR" sz="1200" kern="100" smtClean="0"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indent="0" algn="ctr" latinLnBrk="1">
                        <a:spcAft>
                          <a:spcPts val="0"/>
                        </a:spcAft>
                        <a:buFont typeface="Arial" pitchFamily="34" charset="0"/>
                        <a:buNone/>
                      </a:pPr>
                      <a:r>
                        <a:rPr lang="ko-KR" altLang="en-US" sz="1200" kern="100" smtClean="0">
                          <a:effectLst/>
                          <a:latin typeface="굴림" pitchFamily="50" charset="-127"/>
                          <a:ea typeface="굴림" pitchFamily="50" charset="-127"/>
                        </a:rPr>
                        <a:t>성공사례 구축</a:t>
                      </a:r>
                      <a:endParaRPr lang="ko-KR" sz="1200" kern="100" dirty="0">
                        <a:effectLst/>
                        <a:latin typeface="굴림" pitchFamily="50" charset="-127"/>
                        <a:ea typeface="굴림" pitchFamily="50" charset="-127"/>
                        <a:cs typeface="Times New Roman"/>
                      </a:endParaRPr>
                    </a:p>
                  </a:txBody>
                  <a:tcPr marL="64770" marR="64770" marT="17780" marB="17780" anchor="ctr"/>
                </a:tc>
              </a:tr>
            </a:tbl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5128953" y="3192242"/>
            <a:ext cx="1049566" cy="1163628"/>
          </a:xfrm>
          <a:prstGeom prst="line">
            <a:avLst/>
          </a:prstGeom>
          <a:ln w="1524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3720486" y="4549987"/>
            <a:ext cx="2270456" cy="0"/>
          </a:xfrm>
          <a:prstGeom prst="line">
            <a:avLst/>
          </a:prstGeom>
          <a:ln w="1524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598557" y="3192242"/>
            <a:ext cx="1081508" cy="1163628"/>
          </a:xfrm>
          <a:prstGeom prst="line">
            <a:avLst/>
          </a:prstGeom>
          <a:ln w="1524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178519" y="3543222"/>
            <a:ext cx="247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mtClean="0">
                <a:latin typeface="+mj-ea"/>
                <a:ea typeface="+mj-ea"/>
              </a:rPr>
              <a:t>데이터의 </a:t>
            </a:r>
            <a:r>
              <a:rPr lang="ko-KR" altLang="en-US" sz="1200">
                <a:latin typeface="+mj-ea"/>
                <a:ea typeface="+mj-ea"/>
              </a:rPr>
              <a:t>가치인식이 부족하여 </a:t>
            </a:r>
            <a:endParaRPr lang="en-US" altLang="ko-KR" sz="1200" smtClean="0">
              <a:latin typeface="+mj-ea"/>
              <a:ea typeface="+mj-ea"/>
            </a:endParaRPr>
          </a:p>
          <a:p>
            <a:pPr algn="ctr"/>
            <a:r>
              <a:rPr lang="ko-KR" altLang="en-US" sz="1200" smtClean="0">
                <a:latin typeface="+mj-ea"/>
                <a:ea typeface="+mj-ea"/>
              </a:rPr>
              <a:t>체계적으로 </a:t>
            </a:r>
            <a:r>
              <a:rPr lang="ko-KR" altLang="en-US" sz="1200">
                <a:latin typeface="+mj-ea"/>
                <a:ea typeface="+mj-ea"/>
              </a:rPr>
              <a:t>축적되지 않음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575898" y="5160587"/>
            <a:ext cx="2708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+mj-ea"/>
                <a:ea typeface="+mj-ea"/>
              </a:rPr>
              <a:t>단기성과에 대한 </a:t>
            </a:r>
            <a:r>
              <a:rPr lang="ko-KR" altLang="en-US" sz="1200" smtClean="0">
                <a:latin typeface="+mj-ea"/>
                <a:ea typeface="+mj-ea"/>
              </a:rPr>
              <a:t>압박으로</a:t>
            </a:r>
            <a:endParaRPr lang="en-US" altLang="ko-KR" sz="1200" smtClean="0">
              <a:latin typeface="+mj-ea"/>
              <a:ea typeface="+mj-ea"/>
            </a:endParaRPr>
          </a:p>
          <a:p>
            <a:pPr algn="ctr"/>
            <a:r>
              <a:rPr lang="ko-KR" altLang="en-US" sz="1200" smtClean="0">
                <a:latin typeface="+mj-ea"/>
                <a:ea typeface="+mj-ea"/>
              </a:rPr>
              <a:t>심도 깊은 분석이 불가능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90036" y="3543223"/>
            <a:ext cx="2708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mtClean="0">
                <a:latin typeface="+mj-ea"/>
                <a:ea typeface="+mj-ea"/>
              </a:rPr>
              <a:t>국내 </a:t>
            </a:r>
            <a:r>
              <a:rPr lang="ko-KR" altLang="en-US" sz="1200">
                <a:latin typeface="+mj-ea"/>
                <a:ea typeface="+mj-ea"/>
              </a:rPr>
              <a:t>성공사례가 창출되지 </a:t>
            </a:r>
            <a:r>
              <a:rPr lang="ko-KR" altLang="en-US" sz="1200" smtClean="0">
                <a:latin typeface="+mj-ea"/>
                <a:ea typeface="+mj-ea"/>
              </a:rPr>
              <a:t>않아</a:t>
            </a:r>
            <a:endParaRPr lang="en-US" altLang="ko-KR" sz="1200" smtClean="0">
              <a:latin typeface="+mj-ea"/>
              <a:ea typeface="+mj-ea"/>
            </a:endParaRPr>
          </a:p>
          <a:p>
            <a:pPr algn="ctr"/>
            <a:r>
              <a:rPr lang="ko-KR" altLang="en-US" sz="1200" smtClean="0">
                <a:latin typeface="+mj-ea"/>
                <a:ea typeface="+mj-ea"/>
              </a:rPr>
              <a:t>투자와 </a:t>
            </a:r>
            <a:r>
              <a:rPr lang="ko-KR" altLang="en-US" sz="1200">
                <a:latin typeface="+mj-ea"/>
                <a:ea typeface="+mj-ea"/>
              </a:rPr>
              <a:t>인력 </a:t>
            </a:r>
            <a:r>
              <a:rPr lang="ko-KR" altLang="en-US" sz="1200" smtClean="0">
                <a:latin typeface="+mj-ea"/>
                <a:ea typeface="+mj-ea"/>
              </a:rPr>
              <a:t>유입이 부진</a:t>
            </a:r>
            <a:endParaRPr lang="ko-KR" altLang="en-US" sz="120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81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 smtClean="0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역량 개발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통계역량+데이터 시각화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+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인포그래픽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4692" name="그룹 6"/>
          <p:cNvGrpSpPr>
            <a:grpSpLocks/>
          </p:cNvGrpSpPr>
          <p:nvPr/>
        </p:nvGrpSpPr>
        <p:grpSpPr bwMode="auto">
          <a:xfrm>
            <a:off x="1095375" y="2214563"/>
            <a:ext cx="5268913" cy="3279775"/>
            <a:chOff x="809596" y="1357298"/>
            <a:chExt cx="8339389" cy="5191199"/>
          </a:xfrm>
        </p:grpSpPr>
        <p:pic>
          <p:nvPicPr>
            <p:cNvPr id="1146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96" y="1357298"/>
              <a:ext cx="4055391" cy="5191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0181" y="1426179"/>
              <a:ext cx="3828804" cy="502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469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86000"/>
            <a:ext cx="2614613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5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시대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빅데이터의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가치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4036" name="그룹 6"/>
          <p:cNvGrpSpPr>
            <a:grpSpLocks/>
          </p:cNvGrpSpPr>
          <p:nvPr/>
        </p:nvGrpSpPr>
        <p:grpSpPr bwMode="auto">
          <a:xfrm>
            <a:off x="1881188" y="1571625"/>
            <a:ext cx="6288087" cy="4756150"/>
            <a:chOff x="1352600" y="1768455"/>
            <a:chExt cx="7200800" cy="5446759"/>
          </a:xfrm>
        </p:grpSpPr>
        <p:pic>
          <p:nvPicPr>
            <p:cNvPr id="4403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600" y="1768455"/>
              <a:ext cx="7200800" cy="5446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 bwMode="gray">
            <a:xfrm>
              <a:off x="3497751" y="4906341"/>
              <a:ext cx="1961540" cy="365421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headEnd/>
              <a:tailEnd type="triangle" w="med" len="med"/>
            </a:ln>
            <a:ex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88642" tIns="0" rIns="88642" bIns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 smtClean="0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역량 개발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교양서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5716" name="그룹 7"/>
          <p:cNvGrpSpPr>
            <a:grpSpLocks/>
          </p:cNvGrpSpPr>
          <p:nvPr/>
        </p:nvGrpSpPr>
        <p:grpSpPr bwMode="auto">
          <a:xfrm>
            <a:off x="1666875" y="1785938"/>
            <a:ext cx="6226175" cy="3886200"/>
            <a:chOff x="1038065" y="985135"/>
            <a:chExt cx="7829870" cy="4887730"/>
          </a:xfrm>
        </p:grpSpPr>
        <p:pic>
          <p:nvPicPr>
            <p:cNvPr id="11571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065" y="985135"/>
              <a:ext cx="3452060" cy="4887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71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7050" y="985135"/>
              <a:ext cx="3630885" cy="4887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 smtClean="0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역량 개발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기타 참고자료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740" name="직사각형 11"/>
          <p:cNvSpPr>
            <a:spLocks noChangeArrowheads="1"/>
          </p:cNvSpPr>
          <p:nvPr/>
        </p:nvSpPr>
        <p:spPr bwMode="auto">
          <a:xfrm>
            <a:off x="952500" y="2143125"/>
            <a:ext cx="780256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en-US" altLang="ko-KR" b="1">
                <a:latin typeface="맑은 고딕" pitchFamily="50" charset="-127"/>
                <a:ea typeface="맑은 고딕" pitchFamily="50" charset="-127"/>
                <a:hlinkClick r:id="rId3"/>
              </a:rPr>
              <a:t>http://www.bicdata.com/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빅데이터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분석 활용센터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  <a:hlinkClick r:id="rId4"/>
              </a:rPr>
              <a:t>https://kbig.kr/index.php?mid=map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삼성경제연구소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, LG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경제연구소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기타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구글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유투브 등 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검색방법 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ex) “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빅데이터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PDF”</a:t>
            </a:r>
          </a:p>
        </p:txBody>
      </p:sp>
      <p:sp>
        <p:nvSpPr>
          <p:cNvPr id="116741" name="직사각형 7"/>
          <p:cNvSpPr>
            <a:spLocks noChangeArrowheads="1"/>
          </p:cNvSpPr>
          <p:nvPr/>
        </p:nvSpPr>
        <p:spPr bwMode="auto">
          <a:xfrm>
            <a:off x="881063" y="1714500"/>
            <a:ext cx="26416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빅데이터 관련 사이트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742" name="직사각형 8"/>
          <p:cNvSpPr>
            <a:spLocks noChangeArrowheads="1"/>
          </p:cNvSpPr>
          <p:nvPr/>
        </p:nvSpPr>
        <p:spPr bwMode="auto">
          <a:xfrm>
            <a:off x="881063" y="4286250"/>
            <a:ext cx="14366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69875" indent="-269875" latinLnBrk="0">
              <a:lnSpc>
                <a:spcPct val="120000"/>
              </a:lnSpc>
              <a:buFont typeface="Wingdings" pitchFamily="2" charset="2"/>
              <a:buChar char="l"/>
            </a:pPr>
            <a:r>
              <a:rPr lang="ko-KR" altLang="en-US" b="1">
                <a:latin typeface="나눔고딕" pitchFamily="50" charset="-127"/>
                <a:ea typeface="나눔고딕" pitchFamily="50" charset="-127"/>
              </a:rPr>
              <a:t>관련 자료</a:t>
            </a:r>
            <a:endParaRPr lang="en-US" altLang="ko-KR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743" name="직사각형 11"/>
          <p:cNvSpPr>
            <a:spLocks noChangeArrowheads="1"/>
          </p:cNvSpPr>
          <p:nvPr/>
        </p:nvSpPr>
        <p:spPr bwMode="auto">
          <a:xfrm>
            <a:off x="952500" y="4783138"/>
            <a:ext cx="7802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빅데이터 커리큘럼 참조 모델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한국정보화진흥원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  <a:p>
            <a:pPr marL="436563" indent="-342900">
              <a:lnSpc>
                <a:spcPct val="150000"/>
              </a:lnSpc>
              <a:buFont typeface="맑은 고딕" pitchFamily="50" charset="-127"/>
              <a:buAutoNum type="arabicPeriod"/>
            </a:pP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새로운 미래를 여는 빅데이터 시대 </a:t>
            </a:r>
            <a:r>
              <a:rPr kumimoji="0" lang="en-US" altLang="ko-KR" b="1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b="1">
                <a:latin typeface="맑은 고딕" pitchFamily="50" charset="-127"/>
                <a:ea typeface="맑은 고딕" pitchFamily="50" charset="-127"/>
              </a:rPr>
              <a:t>한국정보화진흥원</a:t>
            </a:r>
            <a:endParaRPr kumimoji="0" lang="en-US" altLang="ko-KR" b="1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소감발표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87"/>
          <p:cNvSpPr>
            <a:spLocks noChangeArrowheads="1"/>
          </p:cNvSpPr>
          <p:nvPr/>
        </p:nvSpPr>
        <p:spPr bwMode="auto">
          <a:xfrm>
            <a:off x="2830513" y="2878138"/>
            <a:ext cx="4244975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342900">
              <a:lnSpc>
                <a:spcPct val="150000"/>
              </a:lnSpc>
              <a:buClr>
                <a:srgbClr val="000000"/>
              </a:buClr>
              <a:tabLst>
                <a:tab pos="271463" algn="l"/>
                <a:tab pos="1435100" algn="l"/>
                <a:tab pos="1612900" algn="l"/>
              </a:tabLst>
            </a:pPr>
            <a:r>
              <a:rPr lang="ko-KR" altLang="en-US" sz="5400" b="1"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en-US" altLang="ko-KR" sz="5400" b="1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5"/>
          <p:cNvSpPr>
            <a:spLocks noChangeArrowheads="1"/>
          </p:cNvSpPr>
          <p:nvPr/>
        </p:nvSpPr>
        <p:spPr bwMode="auto">
          <a:xfrm>
            <a:off x="273050" y="144463"/>
            <a:ext cx="8915400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2400" b="1"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2400" b="1">
                <a:latin typeface="나눔고딕 ExtraBold" pitchFamily="50" charset="-127"/>
                <a:ea typeface="나눔고딕 ExtraBold" pitchFamily="50" charset="-127"/>
              </a:rPr>
              <a:t>빅데이터 시대</a:t>
            </a:r>
            <a:endParaRPr lang="ko-KR" altLang="en-US" sz="240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/>
          <p:cNvSpPr>
            <a:spLocks noChangeArrowheads="1"/>
          </p:cNvSpPr>
          <p:nvPr/>
        </p:nvSpPr>
        <p:spPr bwMode="auto">
          <a:xfrm>
            <a:off x="401638" y="1016000"/>
            <a:ext cx="9102725" cy="431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tIns="468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269875" indent="-142875" latinLnBrk="0">
              <a:lnSpc>
                <a:spcPct val="120000"/>
              </a:lnSpc>
              <a:buFont typeface="Arial" pitchFamily="34" charset="0"/>
              <a:buNone/>
              <a:defRPr/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빅데이터의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가치</a:t>
            </a:r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060" name="TextBox 6"/>
          <p:cNvSpPr txBox="1">
            <a:spLocks noChangeArrowheads="1"/>
          </p:cNvSpPr>
          <p:nvPr/>
        </p:nvSpPr>
        <p:spPr bwMode="auto">
          <a:xfrm>
            <a:off x="1000125" y="3013075"/>
            <a:ext cx="7905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457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457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457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4572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48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대한민국 </a:t>
            </a:r>
            <a:r>
              <a:rPr lang="en-US" altLang="ko-KR" sz="48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5</a:t>
            </a:r>
            <a:r>
              <a:rPr lang="ko-KR" altLang="en-US" sz="48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대 수출 품목</a:t>
            </a:r>
            <a:r>
              <a:rPr lang="en-US" altLang="ko-KR" sz="4800" b="1">
                <a:latin typeface="나눔고딕" pitchFamily="50" charset="-127"/>
                <a:ea typeface="나눔고딕" pitchFamily="50" charset="-127"/>
                <a:cs typeface="MS PGothic" pitchFamily="34" charset="-128"/>
              </a:rPr>
              <a:t>?</a:t>
            </a:r>
            <a:endParaRPr lang="en-US" altLang="ko-KR" sz="6600" b="1">
              <a:solidFill>
                <a:srgbClr val="C00000"/>
              </a:solidFill>
              <a:latin typeface="나눔고딕" pitchFamily="50" charset="-127"/>
              <a:ea typeface="나눔고딕" pitchFamily="50" charset="-127"/>
              <a:cs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 cstate="print"/>
          <a:srcRect/>
          <a:stretch>
            <a:fillRect/>
          </a:stretch>
        </a:blipFill>
        <a:ln>
          <a:noFill/>
        </a:ln>
        <a:extLst/>
      </a:spPr>
      <a:bodyPr wrap="none" lIns="0" tIns="0" rIns="0" bIns="0" anchor="ctr"/>
      <a:lstStyle>
        <a:defPPr marL="180975" indent="-90488">
          <a:buFont typeface="Arial" pitchFamily="34" charset="0"/>
          <a:buChar char="•"/>
          <a:defRPr sz="2000" b="1" spc="-90" dirty="0" smtClean="0">
            <a:solidFill>
              <a:srgbClr val="000000"/>
            </a:solidFill>
            <a:latin typeface="나눔고딕" pitchFamily="50" charset="-127"/>
            <a:ea typeface="나눔고딕" pitchFamily="50" charset="-127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blipFill dpi="0" rotWithShape="1">
          <a:blip xmlns:r="http://schemas.openxmlformats.org/officeDocument/2006/relationships" r:embed="rId1" cstate="print"/>
          <a:srcRect/>
          <a:stretch>
            <a:fillRect/>
          </a:stretch>
        </a:blipFill>
        <a:ln>
          <a:noFill/>
        </a:ln>
        <a:extLst/>
      </a:spPr>
      <a:bodyPr wrap="none" lIns="0" tIns="0" rIns="0" bIns="0" anchor="ctr"/>
      <a:lstStyle>
        <a:defPPr marL="180975" indent="-90488">
          <a:buFont typeface="Arial" pitchFamily="34" charset="0"/>
          <a:buChar char="•"/>
          <a:defRPr sz="2000" b="1" spc="-90" dirty="0" smtClean="0">
            <a:solidFill>
              <a:srgbClr val="000000"/>
            </a:solidFill>
            <a:latin typeface="나눔고딕" pitchFamily="50" charset="-127"/>
            <a:ea typeface="나눔고딕" pitchFamily="50" charset="-127"/>
          </a:defRPr>
        </a:defPPr>
      </a:lstStyle>
    </a:spDef>
  </a:objectDefaults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5436</TotalTime>
  <Words>4313</Words>
  <Application>Microsoft Office PowerPoint</Application>
  <PresentationFormat>A4 용지(210x297mm)</PresentationFormat>
  <Paragraphs>1355</Paragraphs>
  <Slides>83</Slides>
  <Notes>75</Notes>
  <HiddenSlides>0</HiddenSlides>
  <MMClips>0</MMClips>
  <ScaleCrop>false</ScaleCrop>
  <HeadingPairs>
    <vt:vector size="4" baseType="variant">
      <vt:variant>
        <vt:lpstr>테마</vt:lpstr>
      </vt:variant>
      <vt:variant>
        <vt:i4>6</vt:i4>
      </vt:variant>
      <vt:variant>
        <vt:lpstr>슬라이드 제목</vt:lpstr>
      </vt:variant>
      <vt:variant>
        <vt:i4>83</vt:i4>
      </vt:variant>
    </vt:vector>
  </HeadingPairs>
  <TitlesOfParts>
    <vt:vector size="89" baseType="lpstr">
      <vt:lpstr>Office 테마</vt:lpstr>
      <vt:lpstr>1_Office 테마</vt:lpstr>
      <vt:lpstr>1_디자인 사용자 지정</vt:lpstr>
      <vt:lpstr>2_디자인 사용자 지정</vt:lpstr>
      <vt:lpstr>3_디자인 사용자 지정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Cratz</dc:creator>
  <cp:lastModifiedBy>hsjang</cp:lastModifiedBy>
  <cp:revision>381</cp:revision>
  <dcterms:created xsi:type="dcterms:W3CDTF">2012-02-03T02:29:53Z</dcterms:created>
  <dcterms:modified xsi:type="dcterms:W3CDTF">2016-06-08T09:58:15Z</dcterms:modified>
</cp:coreProperties>
</file>